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6" r:id="rId5"/>
    <p:sldId id="270" r:id="rId6"/>
    <p:sldId id="302" r:id="rId7"/>
    <p:sldId id="271" r:id="rId8"/>
    <p:sldId id="260" r:id="rId9"/>
    <p:sldId id="262" r:id="rId10"/>
    <p:sldId id="261" r:id="rId11"/>
    <p:sldId id="263" r:id="rId12"/>
    <p:sldId id="264" r:id="rId13"/>
    <p:sldId id="265" r:id="rId14"/>
    <p:sldId id="267" r:id="rId15"/>
    <p:sldId id="297" r:id="rId16"/>
    <p:sldId id="268" r:id="rId17"/>
    <p:sldId id="298" r:id="rId18"/>
    <p:sldId id="272" r:id="rId19"/>
    <p:sldId id="301" r:id="rId20"/>
    <p:sldId id="274" r:id="rId21"/>
    <p:sldId id="275" r:id="rId22"/>
    <p:sldId id="292" r:id="rId23"/>
    <p:sldId id="276" r:id="rId24"/>
    <p:sldId id="299" r:id="rId25"/>
    <p:sldId id="283" r:id="rId26"/>
    <p:sldId id="277" r:id="rId27"/>
    <p:sldId id="308" r:id="rId28"/>
    <p:sldId id="309" r:id="rId29"/>
    <p:sldId id="307" r:id="rId30"/>
    <p:sldId id="293" r:id="rId31"/>
    <p:sldId id="278" r:id="rId32"/>
    <p:sldId id="294" r:id="rId33"/>
    <p:sldId id="295" r:id="rId34"/>
    <p:sldId id="296" r:id="rId35"/>
    <p:sldId id="303" r:id="rId36"/>
    <p:sldId id="304" r:id="rId37"/>
    <p:sldId id="305" r:id="rId38"/>
    <p:sldId id="306" r:id="rId39"/>
    <p:sldId id="282" r:id="rId40"/>
    <p:sldId id="284" r:id="rId41"/>
    <p:sldId id="285" r:id="rId42"/>
    <p:sldId id="286" r:id="rId43"/>
    <p:sldId id="287" r:id="rId44"/>
    <p:sldId id="288" r:id="rId45"/>
    <p:sldId id="300" r:id="rId4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72366F0-10D0-4175-8835-995FC663E938}">
          <p14:sldIdLst>
            <p14:sldId id="256"/>
            <p14:sldId id="257"/>
            <p14:sldId id="258"/>
            <p14:sldId id="266"/>
            <p14:sldId id="270"/>
            <p14:sldId id="302"/>
            <p14:sldId id="271"/>
            <p14:sldId id="260"/>
            <p14:sldId id="262"/>
            <p14:sldId id="261"/>
            <p14:sldId id="263"/>
            <p14:sldId id="264"/>
            <p14:sldId id="265"/>
            <p14:sldId id="267"/>
            <p14:sldId id="297"/>
            <p14:sldId id="268"/>
            <p14:sldId id="298"/>
            <p14:sldId id="272"/>
            <p14:sldId id="301"/>
            <p14:sldId id="274"/>
            <p14:sldId id="275"/>
            <p14:sldId id="292"/>
            <p14:sldId id="276"/>
            <p14:sldId id="299"/>
            <p14:sldId id="283"/>
            <p14:sldId id="277"/>
            <p14:sldId id="308"/>
            <p14:sldId id="309"/>
          </p14:sldIdLst>
        </p14:section>
        <p14:section name="Bonus Slides" id="{F2601151-8D18-483A-9A8D-E2AA3329FDEA}">
          <p14:sldIdLst>
            <p14:sldId id="307"/>
            <p14:sldId id="293"/>
            <p14:sldId id="278"/>
            <p14:sldId id="294"/>
            <p14:sldId id="295"/>
            <p14:sldId id="296"/>
            <p14:sldId id="303"/>
            <p14:sldId id="304"/>
            <p14:sldId id="305"/>
            <p14:sldId id="306"/>
            <p14:sldId id="282"/>
            <p14:sldId id="284"/>
            <p14:sldId id="285"/>
            <p14:sldId id="286"/>
            <p14:sldId id="287"/>
            <p14:sldId id="288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12D"/>
    <a:srgbClr val="CC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155" autoAdjust="0"/>
  </p:normalViewPr>
  <p:slideViewPr>
    <p:cSldViewPr snapToGrid="0" snapToObjects="1">
      <p:cViewPr varScale="1">
        <p:scale>
          <a:sx n="112" d="100"/>
          <a:sy n="112" d="100"/>
        </p:scale>
        <p:origin x="77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0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18647-6C14-4A35-8822-E74A9C655DD4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1D3DC-E968-4842-B8A9-20E76F7F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C0E85-EEF5-4F53-AED0-55217E3D0B6B}" type="datetime1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2A2DB-A375-4A9A-A7FB-27CF5CCED4D5}" type="datetime1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623C5-BB4E-4793-A145-EA9EF98C1854}" type="datetime1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BC0B5-E9D2-4BC8-B854-FC515C149957}" type="datetime1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DA4BF-7323-4842-B85E-A06490C3FB93}" type="datetime1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28420-DC59-4887-892E-3FDD189DE57F}" type="datetime1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6DD1E-C2F0-4C22-A03E-BE754E6AFCB3}" type="datetime1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02389-D062-4CD7-8AB5-7CB44DD5E4EE}" type="datetime1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B2BB1-2ACF-401C-81B6-992CCB5AE598}" type="datetime1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99144-2FC9-411A-B2F9-48FC034CDF20}" type="datetime1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81432-08D0-4DE0-9EA8-8086BA6CE6D1}" type="datetime1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8A3199-1E04-4D26-ADE3-3A2C294D237A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0" y="1597820"/>
            <a:ext cx="9144000" cy="1102519"/>
          </a:xfrm>
        </p:spPr>
        <p:txBody>
          <a:bodyPr/>
          <a:lstStyle/>
          <a:p>
            <a:r>
              <a:rPr lang="en-US" sz="3000" dirty="0">
                <a:latin typeface="Arial" charset="0"/>
              </a:rPr>
              <a:t>Studying the Effect of Network Latency </a:t>
            </a:r>
            <a:br>
              <a:rPr lang="en-US" sz="3000" dirty="0">
                <a:latin typeface="Arial" charset="0"/>
              </a:rPr>
            </a:br>
            <a:r>
              <a:rPr lang="en-US" sz="3000" dirty="0">
                <a:latin typeface="Arial" charset="0"/>
              </a:rPr>
              <a:t>on an Adaptive Coordinated Path </a:t>
            </a:r>
            <a:br>
              <a:rPr lang="en-US" sz="3000" dirty="0">
                <a:latin typeface="Arial" charset="0"/>
              </a:rPr>
            </a:br>
            <a:r>
              <a:rPr lang="en-US" sz="3000" dirty="0">
                <a:latin typeface="Arial" charset="0"/>
              </a:rPr>
              <a:t>Planning Algorithm for UAV Platoons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92525"/>
            <a:ext cx="9144000" cy="5557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rgbClr val="CC0001"/>
                </a:solidFill>
                <a:latin typeface="Trebuchet MS" panose="020B0603020202020204" pitchFamily="34" charset="0"/>
                <a:ea typeface="+mn-ea"/>
              </a:rPr>
              <a:t>Baisakhi Chatterjee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</a:rPr>
              <a:t>&amp;</a:t>
            </a:r>
            <a:r>
              <a:rPr lang="en-US" b="1" dirty="0">
                <a:solidFill>
                  <a:srgbClr val="CC0001"/>
                </a:solidFill>
                <a:latin typeface="Trebuchet MS" panose="020B0603020202020204" pitchFamily="34" charset="0"/>
                <a:ea typeface="+mn-ea"/>
              </a:rPr>
              <a:t> Rudra Dutta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5"/>
    </mc:Choice>
    <mc:Fallback>
      <p:transition spd="slow" advTm="163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F866110A-AB9D-4219-946F-08912E4FA121}"/>
              </a:ext>
            </a:extLst>
          </p:cNvPr>
          <p:cNvSpPr/>
          <p:nvPr/>
        </p:nvSpPr>
        <p:spPr>
          <a:xfrm>
            <a:off x="6288748" y="1814735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64741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UAVs are placed in an arbitrary </a:t>
            </a:r>
            <a:br>
              <a:rPr lang="en-US" sz="2600" dirty="0">
                <a:solidFill>
                  <a:srgbClr val="C00000"/>
                </a:solidFill>
              </a:rPr>
            </a:br>
            <a:r>
              <a:rPr lang="en-US" sz="2600" dirty="0">
                <a:solidFill>
                  <a:srgbClr val="C00000"/>
                </a:solidFill>
              </a:rPr>
              <a:t>configuration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A single UAV starts to move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UAV samples the plume density </a:t>
            </a:r>
            <a:br>
              <a:rPr lang="en-US" sz="2600" dirty="0">
                <a:solidFill>
                  <a:srgbClr val="C00000"/>
                </a:solidFill>
              </a:rPr>
            </a:br>
            <a:r>
              <a:rPr lang="en-US" sz="2600" dirty="0">
                <a:solidFill>
                  <a:srgbClr val="C00000"/>
                </a:solidFill>
              </a:rPr>
              <a:t>periodically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Stops at boundary – </a:t>
            </a:r>
            <a:r>
              <a:rPr lang="en-US" sz="2600" b="1" dirty="0">
                <a:solidFill>
                  <a:srgbClr val="C00000"/>
                </a:solidFill>
              </a:rPr>
              <a:t>Anchor Point</a:t>
            </a:r>
            <a:endParaRPr lang="en-US" sz="2600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Broadcasts message to other UAVs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833" y="2701206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179" y="2889694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55" y="2709346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40" y="2891749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072" y="3098405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22" y="3098405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90" y="2709346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713" y="2903876"/>
            <a:ext cx="308561" cy="2549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407" y="3098405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0EB3FFC-E023-4B10-82F2-F5FB8F358132}"/>
              </a:ext>
            </a:extLst>
          </p:cNvPr>
          <p:cNvSpPr/>
          <p:nvPr/>
        </p:nvSpPr>
        <p:spPr>
          <a:xfrm>
            <a:off x="6027196" y="1427828"/>
            <a:ext cx="2237845" cy="841909"/>
          </a:xfrm>
          <a:prstGeom prst="cloudCallout">
            <a:avLst>
              <a:gd name="adj1" fmla="val 31965"/>
              <a:gd name="adj2" fmla="val 100203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should start moving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777DF7D7-6502-4871-93C9-192A4CC73DF9}"/>
              </a:ext>
            </a:extLst>
          </p:cNvPr>
          <p:cNvSpPr/>
          <p:nvPr/>
        </p:nvSpPr>
        <p:spPr>
          <a:xfrm>
            <a:off x="6067836" y="1457718"/>
            <a:ext cx="2237845" cy="841909"/>
          </a:xfrm>
          <a:prstGeom prst="cloudCallout">
            <a:avLst>
              <a:gd name="adj1" fmla="val 39002"/>
              <a:gd name="adj2" fmla="val 88739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Not Reached</a:t>
            </a:r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BFC7451D-E5C6-4A99-8736-EB8CC91AC788}"/>
              </a:ext>
            </a:extLst>
          </p:cNvPr>
          <p:cNvSpPr/>
          <p:nvPr/>
        </p:nvSpPr>
        <p:spPr>
          <a:xfrm>
            <a:off x="6027196" y="1461135"/>
            <a:ext cx="2296485" cy="841909"/>
          </a:xfrm>
          <a:prstGeom prst="cloudCallout">
            <a:avLst>
              <a:gd name="adj1" fmla="val 44791"/>
              <a:gd name="adj2" fmla="val 67922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Still Not Reached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D8726B7-02EF-4948-9DB5-ECE3DFB75CB8}"/>
              </a:ext>
            </a:extLst>
          </p:cNvPr>
          <p:cNvSpPr/>
          <p:nvPr/>
        </p:nvSpPr>
        <p:spPr>
          <a:xfrm>
            <a:off x="6826827" y="1460016"/>
            <a:ext cx="1132488" cy="604895"/>
          </a:xfrm>
          <a:prstGeom prst="wedgeRectCallout">
            <a:avLst>
              <a:gd name="adj1" fmla="val 86333"/>
              <a:gd name="adj2" fmla="val 69426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</a:t>
            </a:r>
          </a:p>
          <a:p>
            <a:pPr algn="ctr"/>
            <a:r>
              <a:rPr lang="en-US" dirty="0"/>
              <a:t>Reached!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018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4"/>
    </mc:Choice>
    <mc:Fallback>
      <p:transition spd="slow" advTm="27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20988E-6 L 0.01684 -0.03179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4 -0.03179 L 0.03524 -0.0672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17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-0.06728 L 0.05746 -0.11018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-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8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53C141-1910-4E0E-8C70-946C0C6F92DC}"/>
              </a:ext>
            </a:extLst>
          </p:cNvPr>
          <p:cNvGrpSpPr/>
          <p:nvPr/>
        </p:nvGrpSpPr>
        <p:grpSpPr>
          <a:xfrm>
            <a:off x="7166252" y="2418863"/>
            <a:ext cx="703012" cy="662259"/>
            <a:chOff x="7839924" y="1857539"/>
            <a:chExt cx="703012" cy="66225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6503623-3AAF-4DD8-9E34-FF8E5167F278}"/>
                </a:ext>
              </a:extLst>
            </p:cNvPr>
            <p:cNvSpPr/>
            <p:nvPr/>
          </p:nvSpPr>
          <p:spPr>
            <a:xfrm>
              <a:off x="7876977" y="1880235"/>
              <a:ext cx="647959" cy="602962"/>
            </a:xfrm>
            <a:prstGeom prst="ellipse">
              <a:avLst/>
            </a:prstGeom>
            <a:noFill/>
            <a:ln w="9525">
              <a:solidFill>
                <a:schemeClr val="accent1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 prstMaterial="clear">
              <a:bevelT w="1371600" h="1371600"/>
              <a:bevelB w="1371600" h="137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8D4E27-8B11-4DC0-B7B2-F7B74A197AA5}"/>
                </a:ext>
              </a:extLst>
            </p:cNvPr>
            <p:cNvSpPr/>
            <p:nvPr/>
          </p:nvSpPr>
          <p:spPr>
            <a:xfrm>
              <a:off x="8404860" y="1948815"/>
              <a:ext cx="62866" cy="66675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05521F-BDB4-49F2-8F2B-78E3FDF2166C}"/>
                </a:ext>
              </a:extLst>
            </p:cNvPr>
            <p:cNvSpPr/>
            <p:nvPr/>
          </p:nvSpPr>
          <p:spPr>
            <a:xfrm>
              <a:off x="7917051" y="1968494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E5B4B4C-9804-4D3F-A154-F9CBE1881204}"/>
                </a:ext>
              </a:extLst>
            </p:cNvPr>
            <p:cNvSpPr/>
            <p:nvPr/>
          </p:nvSpPr>
          <p:spPr>
            <a:xfrm>
              <a:off x="7839924" y="2167890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FB3C10-14B9-4F0D-A063-730ECF726F41}"/>
                </a:ext>
              </a:extLst>
            </p:cNvPr>
            <p:cNvSpPr/>
            <p:nvPr/>
          </p:nvSpPr>
          <p:spPr>
            <a:xfrm>
              <a:off x="7970917" y="2386448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0F5B67-7E42-4149-9068-78BBC47370C3}"/>
                </a:ext>
              </a:extLst>
            </p:cNvPr>
            <p:cNvSpPr/>
            <p:nvPr/>
          </p:nvSpPr>
          <p:spPr>
            <a:xfrm>
              <a:off x="8184112" y="2453123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2FDEEA4-9140-4C2B-986F-B2C4032483D7}"/>
                </a:ext>
              </a:extLst>
            </p:cNvPr>
            <p:cNvSpPr/>
            <p:nvPr/>
          </p:nvSpPr>
          <p:spPr>
            <a:xfrm>
              <a:off x="8418195" y="2344971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A7DE3D-8A5B-4D62-A0DA-C56BEC1F9471}"/>
                </a:ext>
              </a:extLst>
            </p:cNvPr>
            <p:cNvSpPr/>
            <p:nvPr/>
          </p:nvSpPr>
          <p:spPr>
            <a:xfrm>
              <a:off x="8480070" y="2134552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87044AD-BCF9-491A-9F9F-D173DA12B9BF}"/>
                </a:ext>
              </a:extLst>
            </p:cNvPr>
            <p:cNvSpPr/>
            <p:nvPr/>
          </p:nvSpPr>
          <p:spPr>
            <a:xfrm>
              <a:off x="8169523" y="1857539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72547F-4317-4E8C-88EB-0DAB1239BEB6}"/>
                </a:ext>
              </a:extLst>
            </p:cNvPr>
            <p:cNvSpPr/>
            <p:nvPr/>
          </p:nvSpPr>
          <p:spPr>
            <a:xfrm>
              <a:off x="8166672" y="2154378"/>
              <a:ext cx="62866" cy="666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CC000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71" y="2808845"/>
            <a:ext cx="308561" cy="25497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866110A-AB9D-4219-946F-08912E4FA121}"/>
              </a:ext>
            </a:extLst>
          </p:cNvPr>
          <p:cNvSpPr/>
          <p:nvPr/>
        </p:nvSpPr>
        <p:spPr>
          <a:xfrm>
            <a:off x="6266112" y="1525175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INITIAL SPHERE 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Anchor UAV broadcasts message</a:t>
            </a:r>
            <a:br>
              <a:rPr lang="en-US" sz="2800" dirty="0">
                <a:solidFill>
                  <a:srgbClr val="C00000"/>
                </a:solidFill>
              </a:rPr>
            </a:br>
            <a:endParaRPr lang="en-US" sz="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Other UAVs calculate target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position on a sphere at origin</a:t>
            </a:r>
            <a:br>
              <a:rPr lang="en-US" dirty="0">
                <a:solidFill>
                  <a:srgbClr val="C00000"/>
                </a:solidFill>
              </a:rPr>
            </a:br>
            <a:endParaRPr lang="en-US" sz="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UAVs translate sphere to the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boundary</a:t>
            </a:r>
            <a:br>
              <a:rPr lang="en-US" sz="2800" dirty="0">
                <a:solidFill>
                  <a:srgbClr val="C00000"/>
                </a:solidFill>
              </a:rPr>
            </a:br>
            <a:endParaRPr lang="en-US" sz="9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UAVs move to the target position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97" y="2411646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43" y="2600134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19" y="2419786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04" y="2602189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36" y="2808845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86" y="2808845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749" y="1884481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77" y="2614316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7545AEBB-A333-4C37-A8D0-F6DF06DD685B}"/>
              </a:ext>
            </a:extLst>
          </p:cNvPr>
          <p:cNvSpPr/>
          <p:nvPr/>
        </p:nvSpPr>
        <p:spPr>
          <a:xfrm>
            <a:off x="6804191" y="1170456"/>
            <a:ext cx="1132488" cy="604895"/>
          </a:xfrm>
          <a:prstGeom prst="wedgeRectCallout">
            <a:avLst>
              <a:gd name="adj1" fmla="val 86333"/>
              <a:gd name="adj2" fmla="val 69426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</a:t>
            </a:r>
          </a:p>
          <a:p>
            <a:pPr algn="ctr"/>
            <a:r>
              <a:rPr lang="en-US" dirty="0"/>
              <a:t>Reached!</a:t>
            </a:r>
          </a:p>
        </p:txBody>
      </p:sp>
      <p:sp>
        <p:nvSpPr>
          <p:cNvPr id="33" name="Thought Bubble: Cloud 32">
            <a:extLst>
              <a:ext uri="{FF2B5EF4-FFF2-40B4-BE49-F238E27FC236}">
                <a16:creationId xmlns:a16="http://schemas.microsoft.com/office/drawing/2014/main" id="{0004C174-3755-4A7D-A5B4-365DB22BF8A4}"/>
              </a:ext>
            </a:extLst>
          </p:cNvPr>
          <p:cNvSpPr/>
          <p:nvPr/>
        </p:nvSpPr>
        <p:spPr>
          <a:xfrm>
            <a:off x="6627463" y="3362722"/>
            <a:ext cx="1705769" cy="497761"/>
          </a:xfrm>
          <a:prstGeom prst="cloudCallout">
            <a:avLst>
              <a:gd name="adj1" fmla="val 5613"/>
              <a:gd name="adj2" fmla="val -116304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Awesome</a:t>
            </a:r>
          </a:p>
        </p:txBody>
      </p:sp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F6B09F0B-D8F7-4349-9808-1D69CE8E0ED8}"/>
              </a:ext>
            </a:extLst>
          </p:cNvPr>
          <p:cNvSpPr/>
          <p:nvPr/>
        </p:nvSpPr>
        <p:spPr>
          <a:xfrm>
            <a:off x="6173941" y="1937256"/>
            <a:ext cx="1260500" cy="437262"/>
          </a:xfrm>
          <a:prstGeom prst="cloudCallout">
            <a:avLst>
              <a:gd name="adj1" fmla="val 33130"/>
              <a:gd name="adj2" fmla="val 67727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Great!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85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48"/>
    </mc:Choice>
    <mc:Fallback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09877E-6 L 0.07517 -0.10772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7284E-6 L 0.06614 -0.12346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-6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07084 -0.11388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1.48148E-6 L 0.06545 -0.10587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5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7448 -0.1034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31 L 0.07188 -0.10278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05955 -0.10833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500"/>
                            </p:stCondLst>
                            <p:childTnLst>
                              <p:par>
                                <p:cTn id="10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9.87654E-7 L 0.06511 -0.08549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0.07014 -0.10031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53AEFFB-5EFC-42BE-B2E4-856EA846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844" y="1328154"/>
            <a:ext cx="3069045" cy="291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PLACING </a:t>
            </a:r>
            <a:r>
              <a:rPr lang="en-US" i="1" dirty="0">
                <a:solidFill>
                  <a:srgbClr val="CC0001"/>
                </a:solidFill>
                <a:latin typeface="+mj-lt"/>
              </a:rPr>
              <a:t>N</a:t>
            </a:r>
            <a:r>
              <a:rPr lang="en-US" dirty="0">
                <a:solidFill>
                  <a:srgbClr val="CC0001"/>
                </a:solidFill>
                <a:latin typeface="+mj-lt"/>
              </a:rPr>
              <a:t> POINTS ON A SPHERE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8453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We have used Fibonacci Spiral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Method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Fibonacci Spiral method projects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2D Fibonacci lattice to 3D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spheres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Benefits –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Fast, easy to implement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Relies on unique ID, allows for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distributed implementation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17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95"/>
    </mc:Choice>
    <mc:Fallback>
      <p:transition spd="slow" advTm="4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Expansion</a:t>
            </a:r>
            <a:endParaRPr lang="en-US" sz="2600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Movement of every UAV such that radius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of the Fibonacci Sphere is increased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Occurs when every point is </a:t>
            </a:r>
            <a:r>
              <a:rPr lang="en-US" b="1" dirty="0">
                <a:solidFill>
                  <a:srgbClr val="C00000"/>
                </a:solidFill>
              </a:rPr>
              <a:t>INSIDE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the plume boundary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Rotation</a:t>
            </a:r>
            <a:endParaRPr lang="en-US" sz="2600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Movement of every UAV such that Fibonacci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Sphere moves towards the plume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Occurs when at least one point is </a:t>
            </a:r>
            <a:r>
              <a:rPr lang="en-US" b="1" dirty="0">
                <a:solidFill>
                  <a:srgbClr val="C00000"/>
                </a:solidFill>
              </a:rPr>
              <a:t>OUTSIDE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the plume boundary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Anchor Point does not move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8FB227-52B8-432E-BD88-A59764325713}"/>
              </a:ext>
            </a:extLst>
          </p:cNvPr>
          <p:cNvSpPr/>
          <p:nvPr/>
        </p:nvSpPr>
        <p:spPr>
          <a:xfrm>
            <a:off x="6266112" y="1525175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EXPANSION &amp; ROTATION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C45491E-7C6D-45B2-BF9C-81C2EA20700A}"/>
              </a:ext>
            </a:extLst>
          </p:cNvPr>
          <p:cNvSpPr/>
          <p:nvPr/>
        </p:nvSpPr>
        <p:spPr>
          <a:xfrm>
            <a:off x="7661412" y="1933558"/>
            <a:ext cx="1152261" cy="114848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78D879C-02D0-47BC-83EB-EEFADC652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170" y="1902896"/>
            <a:ext cx="308561" cy="2549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639183-5D46-4A76-999B-525A3BB4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672" y="2103887"/>
            <a:ext cx="308561" cy="2549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E7E6327-0F42-4DAA-9DA0-217DBD12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233" y="1862876"/>
            <a:ext cx="308561" cy="254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5F612E-294E-426C-A0D6-3BFDEB03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44" y="2103887"/>
            <a:ext cx="308561" cy="25497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9BFB7A5-0C43-4313-B065-93FEBAEA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14" y="2317546"/>
            <a:ext cx="308561" cy="2549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96D302-4132-45C4-BEED-F191805AD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31" y="2397871"/>
            <a:ext cx="308561" cy="25497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CFF6141-992F-4AF8-B5D1-9B5877D1E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638" y="1899721"/>
            <a:ext cx="308561" cy="25497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CA1C57C-167A-492B-BDEF-8EA7DBC2D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42" y="2078708"/>
            <a:ext cx="308561" cy="2549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FF673E5-24F0-47E6-930A-963E18053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19" y="2299847"/>
            <a:ext cx="308561" cy="254976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D036D1B-FA34-498F-834C-A1899CB74E0A}"/>
              </a:ext>
            </a:extLst>
          </p:cNvPr>
          <p:cNvSpPr/>
          <p:nvPr/>
        </p:nvSpPr>
        <p:spPr>
          <a:xfrm rot="20420068">
            <a:off x="8671313" y="2011431"/>
            <a:ext cx="345701" cy="929836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63FF68E-12F2-4BF2-BE4C-9D154B8B13FB}"/>
              </a:ext>
            </a:extLst>
          </p:cNvPr>
          <p:cNvSpPr/>
          <p:nvPr/>
        </p:nvSpPr>
        <p:spPr>
          <a:xfrm rot="20420068">
            <a:off x="8297018" y="1863132"/>
            <a:ext cx="285886" cy="288645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918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8"/>
    </mc:Choice>
    <mc:Fallback>
      <p:transition spd="slow" advTm="53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08642E-6 L -0.02657 0.05895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293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97531E-6 L -0.01528 0.09661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481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0494E-6 L -0.02013 -0.00185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97531E-6 L 0.00278 0.0571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2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35802E-6 L 0.01407 0.12376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617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04184 0.09074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453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0.0224 0.00926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46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58025E-6 L 0.04253 0.04105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34 L -0.01337 0.00124 C -0.01806 -1.11111E-6 -0.02292 -0.00802 -0.02257 -0.01327 L -0.0217 -0.02562 " pathEditMode="relative" rAng="420000" ptsTypes="AAAA">
                                      <p:cBhvr>
                                        <p:cTn id="9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" y="-1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7 0.05895 L -0.03351 0.00648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-262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8 0.09661 L -0.04184 0.04352 " pathEditMode="relative" rAng="0" ptsTypes="AA">
                                      <p:cBhvr>
                                        <p:cTn id="9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-265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14 -0.00185 L -0.02361 -0.0284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1327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571 L -0.01302 0.025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60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7 0.12376 L -0.01961 0.08827 " pathEditMode="relative" rAng="0" ptsTypes="AA">
                                      <p:cBhvr>
                                        <p:cTn id="10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-179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84 0.09074 L -0.00035 0.08488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309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4 0.00926 L 0.0132 0.05895 " pathEditMode="relative" rAng="0" ptsTypes="AA">
                                      <p:cBhvr>
                                        <p:cTn id="10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46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53 0.04105 L 0.00885 0.06451 " pathEditMode="relative" rAng="0" ptsTypes="AA">
                                      <p:cBhvr>
                                        <p:cTn id="11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1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5" grpId="1" animBg="1"/>
      <p:bldP spid="35" grpId="2" animBg="1"/>
      <p:bldP spid="48" grpId="0" animBg="1"/>
      <p:bldP spid="48" grpId="1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Expansion and Rotation are mutually exclusive operations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The operation is triggered when an UAV receives positional updates from every other member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Ideally, each UAV makes the same series of choices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In reality, the platoon loses synchronization, and the algorithm often fails to converge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This led to our second choice – forced synchronization, or Stop-Click Phase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  <a:latin typeface="+mj-lt"/>
              </a:rPr>
              <a:t>EXPANSION &amp; ROTATION – INITIAL APPROACH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393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5"/>
    </mc:Choice>
    <mc:Fallback>
      <p:transition spd="slow" advTm="33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Each round has 2 turns – Stop and Click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STOP</a:t>
            </a:r>
            <a:endParaRPr lang="en-US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This phase is triggered when the UAV has received updates from all group members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Once all updates are received, UAV calculates next target position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The UAV then broadcasts its current position and density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C00000"/>
                </a:solidFill>
              </a:rPr>
              <a:t>CLICK</a:t>
            </a:r>
            <a:endParaRPr lang="en-US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During this phase, the UAV again waits to receive updates from group members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Each UAV begins moving to their target destination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Once the UAV has reached the position it stops moving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The UAV then broadcasts its current position and density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STOP-CLICK PHASE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93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50"/>
    </mc:Choice>
    <mc:Fallback>
      <p:transition spd="slow" advTm="27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73A62CD-3004-4397-97E6-8AEFA1AED182}"/>
              </a:ext>
            </a:extLst>
          </p:cNvPr>
          <p:cNvSpPr/>
          <p:nvPr/>
        </p:nvSpPr>
        <p:spPr>
          <a:xfrm>
            <a:off x="5933334" y="2992034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UAV broadcasts position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AE9DE9-90CB-4E21-9E4E-609414F8CD2C}"/>
              </a:ext>
            </a:extLst>
          </p:cNvPr>
          <p:cNvSpPr/>
          <p:nvPr/>
        </p:nvSpPr>
        <p:spPr>
          <a:xfrm>
            <a:off x="1379301" y="1259199"/>
            <a:ext cx="3667789" cy="365037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STOP-CLICK PHASE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18496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630B7D-FEF2-4587-A0C2-1F80EE5A728D}"/>
              </a:ext>
            </a:extLst>
          </p:cNvPr>
          <p:cNvSpPr/>
          <p:nvPr/>
        </p:nvSpPr>
        <p:spPr>
          <a:xfrm>
            <a:off x="3847536" y="1840876"/>
            <a:ext cx="952307" cy="880451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55F4F8-6DFE-4BAF-91BE-9181CECDC2E9}"/>
              </a:ext>
            </a:extLst>
          </p:cNvPr>
          <p:cNvSpPr/>
          <p:nvPr/>
        </p:nvSpPr>
        <p:spPr>
          <a:xfrm>
            <a:off x="3413089" y="1840876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14B717-8808-4440-B48C-7804CEDBFB44}"/>
              </a:ext>
            </a:extLst>
          </p:cNvPr>
          <p:cNvSpPr/>
          <p:nvPr/>
        </p:nvSpPr>
        <p:spPr>
          <a:xfrm>
            <a:off x="5941842" y="224660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Fibonacci Sphere Formed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931C4EE-240A-45C5-8A1E-BB16E5D2C918}"/>
              </a:ext>
            </a:extLst>
          </p:cNvPr>
          <p:cNvSpPr/>
          <p:nvPr/>
        </p:nvSpPr>
        <p:spPr>
          <a:xfrm>
            <a:off x="5950382" y="2571179"/>
            <a:ext cx="2640839" cy="622784"/>
          </a:xfrm>
          <a:prstGeom prst="roundRect">
            <a:avLst/>
          </a:prstGeom>
          <a:gradFill>
            <a:gsLst>
              <a:gs pos="100000">
                <a:srgbClr val="686868"/>
              </a:gs>
              <a:gs pos="62000">
                <a:srgbClr val="353535"/>
              </a:gs>
              <a:gs pos="2700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Phase</a:t>
            </a:r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B5099705-F090-4410-818A-F6112F483CC6}"/>
              </a:ext>
            </a:extLst>
          </p:cNvPr>
          <p:cNvSpPr txBox="1">
            <a:spLocks/>
          </p:cNvSpPr>
          <p:nvPr/>
        </p:nvSpPr>
        <p:spPr>
          <a:xfrm>
            <a:off x="6553200" y="471294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B1F4DC3-850E-454D-BD13-E20A1085F340}"/>
              </a:ext>
            </a:extLst>
          </p:cNvPr>
          <p:cNvSpPr/>
          <p:nvPr/>
        </p:nvSpPr>
        <p:spPr>
          <a:xfrm>
            <a:off x="5924168" y="1220689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receives message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B71A5FE-B25D-4C9B-BE82-1BD262FD461A}"/>
              </a:ext>
            </a:extLst>
          </p:cNvPr>
          <p:cNvSpPr/>
          <p:nvPr/>
        </p:nvSpPr>
        <p:spPr>
          <a:xfrm>
            <a:off x="5933334" y="3241409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calculates next target position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8565747-262F-4320-A471-66E95A276269}"/>
              </a:ext>
            </a:extLst>
          </p:cNvPr>
          <p:cNvSpPr/>
          <p:nvPr/>
        </p:nvSpPr>
        <p:spPr>
          <a:xfrm>
            <a:off x="5933318" y="1886095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Updates from all members received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9ED838-9E69-4312-BB00-154E9D80E6D7}"/>
              </a:ext>
            </a:extLst>
          </p:cNvPr>
          <p:cNvSpPr/>
          <p:nvPr/>
        </p:nvSpPr>
        <p:spPr>
          <a:xfrm rot="20420068">
            <a:off x="4900472" y="286504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5AFB20B-33DB-4514-8961-911833DA291E}"/>
              </a:ext>
            </a:extLst>
          </p:cNvPr>
          <p:cNvSpPr/>
          <p:nvPr/>
        </p:nvSpPr>
        <p:spPr>
          <a:xfrm rot="20420068">
            <a:off x="4489722" y="323352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5B2761-B618-4737-A9F6-8B5716601FA7}"/>
              </a:ext>
            </a:extLst>
          </p:cNvPr>
          <p:cNvSpPr/>
          <p:nvPr/>
        </p:nvSpPr>
        <p:spPr>
          <a:xfrm rot="20420068">
            <a:off x="3814360" y="323030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5E195C-3CCC-4E0C-8387-3ABC857CFCCE}"/>
              </a:ext>
            </a:extLst>
          </p:cNvPr>
          <p:cNvSpPr/>
          <p:nvPr/>
        </p:nvSpPr>
        <p:spPr>
          <a:xfrm rot="20420068">
            <a:off x="3457569" y="290255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D6C26E-959F-4CB9-8667-9B57512C81FD}"/>
              </a:ext>
            </a:extLst>
          </p:cNvPr>
          <p:cNvSpPr/>
          <p:nvPr/>
        </p:nvSpPr>
        <p:spPr>
          <a:xfrm rot="20420068">
            <a:off x="3402377" y="2221780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DBB780-BBB9-4807-9928-5920BACB05F8}"/>
              </a:ext>
            </a:extLst>
          </p:cNvPr>
          <p:cNvSpPr/>
          <p:nvPr/>
        </p:nvSpPr>
        <p:spPr>
          <a:xfrm rot="20420068">
            <a:off x="4208355" y="250298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72DEC-69F5-44B5-9C47-AB60B12A5ACE}"/>
              </a:ext>
            </a:extLst>
          </p:cNvPr>
          <p:cNvSpPr/>
          <p:nvPr/>
        </p:nvSpPr>
        <p:spPr>
          <a:xfrm rot="20420068">
            <a:off x="3867762" y="181834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4FD99B-24EC-4FBD-9E9B-00499349A167}"/>
              </a:ext>
            </a:extLst>
          </p:cNvPr>
          <p:cNvSpPr/>
          <p:nvPr/>
        </p:nvSpPr>
        <p:spPr>
          <a:xfrm rot="20420068">
            <a:off x="4948262" y="2301091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96CD862-4C6B-43C2-A524-CEB138A4BAFC}"/>
              </a:ext>
            </a:extLst>
          </p:cNvPr>
          <p:cNvSpPr/>
          <p:nvPr/>
        </p:nvSpPr>
        <p:spPr>
          <a:xfrm>
            <a:off x="5913787" y="3929609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broadcasts position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32B2005-152F-45E0-85A9-5784CA18E1D2}"/>
              </a:ext>
            </a:extLst>
          </p:cNvPr>
          <p:cNvSpPr/>
          <p:nvPr/>
        </p:nvSpPr>
        <p:spPr>
          <a:xfrm>
            <a:off x="5919946" y="2555237"/>
            <a:ext cx="2640839" cy="622784"/>
          </a:xfrm>
          <a:prstGeom prst="roundRect">
            <a:avLst/>
          </a:prstGeom>
          <a:gradFill>
            <a:gsLst>
              <a:gs pos="100000">
                <a:srgbClr val="686868"/>
              </a:gs>
              <a:gs pos="62000">
                <a:srgbClr val="353535"/>
              </a:gs>
              <a:gs pos="2700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Phase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A37A54A-7FE4-408E-ABF5-1E8AA39E8B7B}"/>
              </a:ext>
            </a:extLst>
          </p:cNvPr>
          <p:cNvSpPr/>
          <p:nvPr/>
        </p:nvSpPr>
        <p:spPr>
          <a:xfrm>
            <a:off x="5906189" y="1150136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receives message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C27A218-5D2A-483B-8237-262A6B7F70F0}"/>
              </a:ext>
            </a:extLst>
          </p:cNvPr>
          <p:cNvSpPr/>
          <p:nvPr/>
        </p:nvSpPr>
        <p:spPr>
          <a:xfrm>
            <a:off x="5906189" y="3231077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moves to target position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96C823A-56EF-4F65-B26C-82F3E19B04D4}"/>
              </a:ext>
            </a:extLst>
          </p:cNvPr>
          <p:cNvSpPr/>
          <p:nvPr/>
        </p:nvSpPr>
        <p:spPr>
          <a:xfrm>
            <a:off x="5923315" y="1881313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Updates from all members received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A4B3C35-4CC2-4E4F-B703-554A1D4B125D}"/>
              </a:ext>
            </a:extLst>
          </p:cNvPr>
          <p:cNvSpPr/>
          <p:nvPr/>
        </p:nvSpPr>
        <p:spPr>
          <a:xfrm>
            <a:off x="5893732" y="390693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broadcasts 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C52BEE-1095-4A8C-B280-C2F540D7ECBC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18974" y="2286469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A6F72E-FA62-443E-874C-6A80DCCA6557}"/>
              </a:ext>
            </a:extLst>
          </p:cNvPr>
          <p:cNvCxnSpPr>
            <a:cxnSpLocks/>
          </p:cNvCxnSpPr>
          <p:nvPr/>
        </p:nvCxnSpPr>
        <p:spPr>
          <a:xfrm flipH="1" flipV="1">
            <a:off x="4134327" y="1795153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594E68-3D8C-4578-ADB8-B2DEFEEBF13F}"/>
              </a:ext>
            </a:extLst>
          </p:cNvPr>
          <p:cNvCxnSpPr>
            <a:cxnSpLocks/>
            <a:stCxn id="45" idx="2"/>
            <a:endCxn id="41" idx="6"/>
          </p:cNvCxnSpPr>
          <p:nvPr/>
        </p:nvCxnSpPr>
        <p:spPr>
          <a:xfrm flipH="1">
            <a:off x="4349554" y="2398266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AE1A37-7BA7-4A65-BDB1-F7FC963280D4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3598768" y="1964646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3C83D51C-4CBC-441A-A724-2A15704D7750}"/>
              </a:ext>
            </a:extLst>
          </p:cNvPr>
          <p:cNvSpPr/>
          <p:nvPr/>
        </p:nvSpPr>
        <p:spPr>
          <a:xfrm>
            <a:off x="2025677" y="2348539"/>
            <a:ext cx="1132488" cy="418908"/>
          </a:xfrm>
          <a:prstGeom prst="wedgeRectCallout">
            <a:avLst>
              <a:gd name="adj1" fmla="val 108537"/>
              <a:gd name="adj2" fmla="val 8490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Reached!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1E3258-13E7-4B08-9009-7CA107741833}"/>
              </a:ext>
            </a:extLst>
          </p:cNvPr>
          <p:cNvCxnSpPr>
            <a:cxnSpLocks/>
          </p:cNvCxnSpPr>
          <p:nvPr/>
        </p:nvCxnSpPr>
        <p:spPr>
          <a:xfrm flipH="1" flipV="1">
            <a:off x="3907155" y="2028825"/>
            <a:ext cx="290338" cy="670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FE974F-C59C-4F33-9784-DD13A9038684}"/>
              </a:ext>
            </a:extLst>
          </p:cNvPr>
          <p:cNvCxnSpPr>
            <a:cxnSpLocks/>
          </p:cNvCxnSpPr>
          <p:nvPr/>
        </p:nvCxnSpPr>
        <p:spPr>
          <a:xfrm flipH="1" flipV="1">
            <a:off x="4140042" y="1797058"/>
            <a:ext cx="468153" cy="824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41E648-60F7-4EAB-B6AA-5185403378A0}"/>
              </a:ext>
            </a:extLst>
          </p:cNvPr>
          <p:cNvCxnSpPr>
            <a:cxnSpLocks/>
          </p:cNvCxnSpPr>
          <p:nvPr/>
        </p:nvCxnSpPr>
        <p:spPr>
          <a:xfrm flipH="1" flipV="1">
            <a:off x="4238182" y="1886095"/>
            <a:ext cx="522943" cy="489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8C86E6-A0BC-4027-B0A2-21687267CECE}"/>
              </a:ext>
            </a:extLst>
          </p:cNvPr>
          <p:cNvCxnSpPr>
            <a:cxnSpLocks/>
          </p:cNvCxnSpPr>
          <p:nvPr/>
        </p:nvCxnSpPr>
        <p:spPr>
          <a:xfrm flipV="1">
            <a:off x="3850011" y="2331170"/>
            <a:ext cx="922565" cy="13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081B00-1D63-476E-9C50-E32BA275F080}"/>
              </a:ext>
            </a:extLst>
          </p:cNvPr>
          <p:cNvCxnSpPr/>
          <p:nvPr/>
        </p:nvCxnSpPr>
        <p:spPr>
          <a:xfrm flipH="1" flipV="1">
            <a:off x="3926923" y="1998984"/>
            <a:ext cx="701040" cy="594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CCDA90D-7EBF-434F-A863-5E108407E45F}"/>
              </a:ext>
            </a:extLst>
          </p:cNvPr>
          <p:cNvCxnSpPr>
            <a:cxnSpLocks/>
          </p:cNvCxnSpPr>
          <p:nvPr/>
        </p:nvCxnSpPr>
        <p:spPr>
          <a:xfrm flipH="1" flipV="1">
            <a:off x="4132747" y="1804718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E29BF31-DABA-4177-BE58-FB6D2C1E441B}"/>
              </a:ext>
            </a:extLst>
          </p:cNvPr>
          <p:cNvCxnSpPr>
            <a:cxnSpLocks/>
          </p:cNvCxnSpPr>
          <p:nvPr/>
        </p:nvCxnSpPr>
        <p:spPr>
          <a:xfrm flipH="1" flipV="1">
            <a:off x="4340016" y="2257148"/>
            <a:ext cx="406854" cy="140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B18393C-C2BC-4B69-9A2A-9ABFDE84E71B}"/>
              </a:ext>
            </a:extLst>
          </p:cNvPr>
          <p:cNvCxnSpPr>
            <a:cxnSpLocks/>
          </p:cNvCxnSpPr>
          <p:nvPr/>
        </p:nvCxnSpPr>
        <p:spPr>
          <a:xfrm flipV="1">
            <a:off x="3836014" y="1967739"/>
            <a:ext cx="785041" cy="394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8B847B-4169-4E6A-916A-45DFCAA512B8}"/>
              </a:ext>
            </a:extLst>
          </p:cNvPr>
          <p:cNvCxnSpPr>
            <a:cxnSpLocks/>
            <a:stCxn id="37" idx="0"/>
            <a:endCxn id="40" idx="4"/>
          </p:cNvCxnSpPr>
          <p:nvPr/>
        </p:nvCxnSpPr>
        <p:spPr>
          <a:xfrm flipH="1" flipV="1">
            <a:off x="3499564" y="2362943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A96F6C-5CC7-4585-AE9E-E7A1E98A2833}"/>
              </a:ext>
            </a:extLst>
          </p:cNvPr>
          <p:cNvCxnSpPr>
            <a:cxnSpLocks/>
            <a:stCxn id="35" idx="1"/>
            <a:endCxn id="44" idx="4"/>
          </p:cNvCxnSpPr>
          <p:nvPr/>
        </p:nvCxnSpPr>
        <p:spPr>
          <a:xfrm flipH="1" flipV="1">
            <a:off x="3964949" y="1959512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9494650-34C8-4DD4-A9E2-B2E152CBDC6B}"/>
              </a:ext>
            </a:extLst>
          </p:cNvPr>
          <p:cNvCxnSpPr>
            <a:cxnSpLocks/>
            <a:stCxn id="45" idx="1"/>
            <a:endCxn id="44" idx="5"/>
          </p:cNvCxnSpPr>
          <p:nvPr/>
        </p:nvCxnSpPr>
        <p:spPr>
          <a:xfrm flipH="1" flipV="1">
            <a:off x="4006205" y="1922156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AB4450F-C495-4F4E-9CC9-8252F7C5EC14}"/>
              </a:ext>
            </a:extLst>
          </p:cNvPr>
          <p:cNvCxnSpPr>
            <a:cxnSpLocks/>
            <a:stCxn id="39" idx="5"/>
          </p:cNvCxnSpPr>
          <p:nvPr/>
        </p:nvCxnSpPr>
        <p:spPr>
          <a:xfrm flipV="1">
            <a:off x="3596012" y="2394028"/>
            <a:ext cx="1403296" cy="61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6AA02BC-2E25-401E-B80C-E0500EEAB702}"/>
              </a:ext>
            </a:extLst>
          </p:cNvPr>
          <p:cNvCxnSpPr>
            <a:cxnSpLocks/>
          </p:cNvCxnSpPr>
          <p:nvPr/>
        </p:nvCxnSpPr>
        <p:spPr>
          <a:xfrm flipV="1">
            <a:off x="4006205" y="2254828"/>
            <a:ext cx="314742" cy="274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E678967-8001-43B2-9393-A2FB1E8E1AF8}"/>
              </a:ext>
            </a:extLst>
          </p:cNvPr>
          <p:cNvCxnSpPr>
            <a:cxnSpLocks/>
            <a:stCxn id="156" idx="5"/>
          </p:cNvCxnSpPr>
          <p:nvPr/>
        </p:nvCxnSpPr>
        <p:spPr>
          <a:xfrm flipV="1">
            <a:off x="4047739" y="2373793"/>
            <a:ext cx="734711" cy="2001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207F75-CB94-4747-94C3-CB2240A21D26}"/>
              </a:ext>
            </a:extLst>
          </p:cNvPr>
          <p:cNvCxnSpPr>
            <a:cxnSpLocks/>
          </p:cNvCxnSpPr>
          <p:nvPr/>
        </p:nvCxnSpPr>
        <p:spPr>
          <a:xfrm flipH="1" flipV="1">
            <a:off x="3926923" y="2028825"/>
            <a:ext cx="49153" cy="503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2A2340-CFF3-4CC5-93C4-1718E6801D2D}"/>
              </a:ext>
            </a:extLst>
          </p:cNvPr>
          <p:cNvCxnSpPr>
            <a:cxnSpLocks/>
          </p:cNvCxnSpPr>
          <p:nvPr/>
        </p:nvCxnSpPr>
        <p:spPr>
          <a:xfrm flipH="1" flipV="1">
            <a:off x="3831955" y="2288250"/>
            <a:ext cx="135597" cy="226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E46D83-678D-43C6-87A6-7F4FC3EFC73A}"/>
              </a:ext>
            </a:extLst>
          </p:cNvPr>
          <p:cNvCxnSpPr>
            <a:cxnSpLocks/>
          </p:cNvCxnSpPr>
          <p:nvPr/>
        </p:nvCxnSpPr>
        <p:spPr>
          <a:xfrm>
            <a:off x="4019669" y="2548501"/>
            <a:ext cx="634059" cy="87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AF19A14-38D7-4BFA-819F-AE893F6C7171}"/>
              </a:ext>
            </a:extLst>
          </p:cNvPr>
          <p:cNvCxnSpPr>
            <a:cxnSpLocks/>
          </p:cNvCxnSpPr>
          <p:nvPr/>
        </p:nvCxnSpPr>
        <p:spPr>
          <a:xfrm flipV="1">
            <a:off x="3992057" y="1983986"/>
            <a:ext cx="653709" cy="543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5104C0-9654-4BDD-A9A6-739C3A25BA0C}"/>
              </a:ext>
            </a:extLst>
          </p:cNvPr>
          <p:cNvCxnSpPr>
            <a:cxnSpLocks/>
          </p:cNvCxnSpPr>
          <p:nvPr/>
        </p:nvCxnSpPr>
        <p:spPr>
          <a:xfrm flipH="1">
            <a:off x="3980026" y="1859596"/>
            <a:ext cx="249854" cy="6673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4B939B79-7C64-4F1D-83FE-191419D66CBB}"/>
              </a:ext>
            </a:extLst>
          </p:cNvPr>
          <p:cNvSpPr/>
          <p:nvPr/>
        </p:nvSpPr>
        <p:spPr>
          <a:xfrm>
            <a:off x="5950136" y="2548501"/>
            <a:ext cx="2640839" cy="622784"/>
          </a:xfrm>
          <a:prstGeom prst="roundRect">
            <a:avLst/>
          </a:prstGeom>
          <a:gradFill>
            <a:gsLst>
              <a:gs pos="100000">
                <a:srgbClr val="686868"/>
              </a:gs>
              <a:gs pos="62000">
                <a:srgbClr val="353535"/>
              </a:gs>
              <a:gs pos="2700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Phase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3A6BE89-9CEA-4239-B661-CFC8F0E93354}"/>
              </a:ext>
            </a:extLst>
          </p:cNvPr>
          <p:cNvSpPr/>
          <p:nvPr/>
        </p:nvSpPr>
        <p:spPr>
          <a:xfrm>
            <a:off x="5923922" y="119801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receives message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7DD57BB-5B49-4DA2-8E97-A831640F41C2}"/>
              </a:ext>
            </a:extLst>
          </p:cNvPr>
          <p:cNvSpPr/>
          <p:nvPr/>
        </p:nvSpPr>
        <p:spPr>
          <a:xfrm>
            <a:off x="5933088" y="321873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calculates next target position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57F52C6-440E-439B-AF7B-991EDF86D7B9}"/>
              </a:ext>
            </a:extLst>
          </p:cNvPr>
          <p:cNvSpPr/>
          <p:nvPr/>
        </p:nvSpPr>
        <p:spPr>
          <a:xfrm>
            <a:off x="5933072" y="1863417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Updates from all members received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137756FD-557D-402B-A4B4-C9AEBFAC9B39}"/>
              </a:ext>
            </a:extLst>
          </p:cNvPr>
          <p:cNvSpPr/>
          <p:nvPr/>
        </p:nvSpPr>
        <p:spPr>
          <a:xfrm>
            <a:off x="5913541" y="390693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broadcasts position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411E6E4-B2A9-4B97-A867-B07E99C9A787}"/>
              </a:ext>
            </a:extLst>
          </p:cNvPr>
          <p:cNvSpPr/>
          <p:nvPr/>
        </p:nvSpPr>
        <p:spPr>
          <a:xfrm>
            <a:off x="1828195" y="3598124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Every UAV is inside the plume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FDBFC4-5CAE-43D1-9052-577BAFCBCCB3}"/>
              </a:ext>
            </a:extLst>
          </p:cNvPr>
          <p:cNvSpPr/>
          <p:nvPr/>
        </p:nvSpPr>
        <p:spPr>
          <a:xfrm>
            <a:off x="1838235" y="4151863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Expansion Chosen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650FB5E-10BF-4833-965D-39C464E47B9D}"/>
              </a:ext>
            </a:extLst>
          </p:cNvPr>
          <p:cNvSpPr/>
          <p:nvPr/>
        </p:nvSpPr>
        <p:spPr>
          <a:xfrm>
            <a:off x="1817856" y="3590007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One UAV is outside the plume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752C6F1-4859-4BB3-B881-3784647989DA}"/>
              </a:ext>
            </a:extLst>
          </p:cNvPr>
          <p:cNvSpPr/>
          <p:nvPr/>
        </p:nvSpPr>
        <p:spPr>
          <a:xfrm>
            <a:off x="1827896" y="4143746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Rotation Chosen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17567A8-3C85-4DB2-95E8-CA85C9D21CF5}"/>
              </a:ext>
            </a:extLst>
          </p:cNvPr>
          <p:cNvSpPr/>
          <p:nvPr/>
        </p:nvSpPr>
        <p:spPr>
          <a:xfrm>
            <a:off x="3226022" y="1737023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985D089-9F9D-4642-BB64-0692E1909420}"/>
              </a:ext>
            </a:extLst>
          </p:cNvPr>
          <p:cNvSpPr/>
          <p:nvPr/>
        </p:nvSpPr>
        <p:spPr>
          <a:xfrm rot="20420068">
            <a:off x="4620459" y="2894777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9AE02E4-92E4-40D6-97DC-4D38D9854D40}"/>
              </a:ext>
            </a:extLst>
          </p:cNvPr>
          <p:cNvSpPr/>
          <p:nvPr/>
        </p:nvSpPr>
        <p:spPr>
          <a:xfrm rot="20420068">
            <a:off x="4078633" y="318659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FFA9232-F0EB-4FCB-ABA2-7869D650CFE5}"/>
              </a:ext>
            </a:extLst>
          </p:cNvPr>
          <p:cNvSpPr/>
          <p:nvPr/>
        </p:nvSpPr>
        <p:spPr>
          <a:xfrm rot="20420068">
            <a:off x="3463457" y="306760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C35EA87-1B44-454F-A815-50976773C333}"/>
              </a:ext>
            </a:extLst>
          </p:cNvPr>
          <p:cNvSpPr/>
          <p:nvPr/>
        </p:nvSpPr>
        <p:spPr>
          <a:xfrm rot="20420068">
            <a:off x="3186547" y="259071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4624AAD-5951-4E0F-B09D-BC323E5B6074}"/>
              </a:ext>
            </a:extLst>
          </p:cNvPr>
          <p:cNvSpPr/>
          <p:nvPr/>
        </p:nvSpPr>
        <p:spPr>
          <a:xfrm rot="20420068">
            <a:off x="3372437" y="1904495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7F15273-9235-407D-9EE6-6FD5457A7197}"/>
              </a:ext>
            </a:extLst>
          </p:cNvPr>
          <p:cNvSpPr/>
          <p:nvPr/>
        </p:nvSpPr>
        <p:spPr>
          <a:xfrm rot="20420068">
            <a:off x="4031532" y="163908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5EB92E0-312E-44B1-ADF0-6F8B62594DE6}"/>
              </a:ext>
            </a:extLst>
          </p:cNvPr>
          <p:cNvSpPr/>
          <p:nvPr/>
        </p:nvSpPr>
        <p:spPr>
          <a:xfrm rot="20420068">
            <a:off x="4773931" y="2427708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B3154A8-91EE-42A5-887B-7E9EE14337B2}"/>
              </a:ext>
            </a:extLst>
          </p:cNvPr>
          <p:cNvCxnSpPr>
            <a:cxnSpLocks/>
          </p:cNvCxnSpPr>
          <p:nvPr/>
        </p:nvCxnSpPr>
        <p:spPr>
          <a:xfrm flipH="1" flipV="1">
            <a:off x="3517069" y="2288374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6DE64F4-D2CE-4E97-B74C-CF4B5CC6C650}"/>
              </a:ext>
            </a:extLst>
          </p:cNvPr>
          <p:cNvCxnSpPr>
            <a:cxnSpLocks/>
          </p:cNvCxnSpPr>
          <p:nvPr/>
        </p:nvCxnSpPr>
        <p:spPr>
          <a:xfrm flipH="1">
            <a:off x="4347649" y="2400171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66B4A07-356F-42C1-8798-C823CDA92291}"/>
              </a:ext>
            </a:extLst>
          </p:cNvPr>
          <p:cNvCxnSpPr>
            <a:cxnSpLocks/>
          </p:cNvCxnSpPr>
          <p:nvPr/>
        </p:nvCxnSpPr>
        <p:spPr>
          <a:xfrm flipV="1">
            <a:off x="3596863" y="1966551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907E79A-E0A6-4580-B8BF-6E161A4CECA1}"/>
              </a:ext>
            </a:extLst>
          </p:cNvPr>
          <p:cNvCxnSpPr>
            <a:cxnSpLocks/>
          </p:cNvCxnSpPr>
          <p:nvPr/>
        </p:nvCxnSpPr>
        <p:spPr>
          <a:xfrm flipH="1" flipV="1">
            <a:off x="3497659" y="2364848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7A08EE0-5F2A-492A-A5A1-84F415F8A2B5}"/>
              </a:ext>
            </a:extLst>
          </p:cNvPr>
          <p:cNvCxnSpPr>
            <a:cxnSpLocks/>
          </p:cNvCxnSpPr>
          <p:nvPr/>
        </p:nvCxnSpPr>
        <p:spPr>
          <a:xfrm flipH="1" flipV="1">
            <a:off x="4004300" y="1924061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25F9DFB-8600-4BF5-9068-73679A5D5F35}"/>
              </a:ext>
            </a:extLst>
          </p:cNvPr>
          <p:cNvCxnSpPr>
            <a:cxnSpLocks/>
          </p:cNvCxnSpPr>
          <p:nvPr/>
        </p:nvCxnSpPr>
        <p:spPr>
          <a:xfrm flipV="1">
            <a:off x="3594107" y="2395933"/>
            <a:ext cx="1403296" cy="61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013B25-14FA-4DAE-AE90-96EF809FFD40}"/>
              </a:ext>
            </a:extLst>
          </p:cNvPr>
          <p:cNvCxnSpPr>
            <a:cxnSpLocks/>
          </p:cNvCxnSpPr>
          <p:nvPr/>
        </p:nvCxnSpPr>
        <p:spPr>
          <a:xfrm flipV="1">
            <a:off x="4271728" y="1985891"/>
            <a:ext cx="372133" cy="693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EDA72A00-F0AC-472D-AA59-752E570DB3FE}"/>
              </a:ext>
            </a:extLst>
          </p:cNvPr>
          <p:cNvSpPr/>
          <p:nvPr/>
        </p:nvSpPr>
        <p:spPr>
          <a:xfrm>
            <a:off x="5942367" y="2549772"/>
            <a:ext cx="2640839" cy="622784"/>
          </a:xfrm>
          <a:prstGeom prst="roundRect">
            <a:avLst/>
          </a:prstGeom>
          <a:gradFill>
            <a:gsLst>
              <a:gs pos="100000">
                <a:srgbClr val="686868"/>
              </a:gs>
              <a:gs pos="62000">
                <a:srgbClr val="353535"/>
              </a:gs>
              <a:gs pos="2700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Phase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E4A42659-4749-4374-AF22-83797D7D4BBD}"/>
              </a:ext>
            </a:extLst>
          </p:cNvPr>
          <p:cNvSpPr/>
          <p:nvPr/>
        </p:nvSpPr>
        <p:spPr>
          <a:xfrm>
            <a:off x="5928610" y="1144671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receives message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E87F9D22-D0CA-4A86-A3D2-97AF1548E308}"/>
              </a:ext>
            </a:extLst>
          </p:cNvPr>
          <p:cNvSpPr/>
          <p:nvPr/>
        </p:nvSpPr>
        <p:spPr>
          <a:xfrm>
            <a:off x="5928610" y="3225612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UAV moves to target position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D0105374-E6DD-47CF-ACA4-625C8A8C55B8}"/>
              </a:ext>
            </a:extLst>
          </p:cNvPr>
          <p:cNvSpPr/>
          <p:nvPr/>
        </p:nvSpPr>
        <p:spPr>
          <a:xfrm>
            <a:off x="5945736" y="1875848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Updates from all members received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E8952FDC-0433-4408-A034-211B3EC8AEDA}"/>
              </a:ext>
            </a:extLst>
          </p:cNvPr>
          <p:cNvSpPr/>
          <p:nvPr/>
        </p:nvSpPr>
        <p:spPr>
          <a:xfrm>
            <a:off x="5916153" y="3901466"/>
            <a:ext cx="2640839" cy="622784"/>
          </a:xfrm>
          <a:prstGeom prst="roundRect">
            <a:avLst/>
          </a:prstGeom>
          <a:gradFill flip="none" rotWithShape="1">
            <a:gsLst>
              <a:gs pos="0">
                <a:srgbClr val="CC0001">
                  <a:shade val="30000"/>
                  <a:satMod val="115000"/>
                </a:srgbClr>
              </a:gs>
              <a:gs pos="50000">
                <a:srgbClr val="CC0001">
                  <a:shade val="67500"/>
                  <a:satMod val="115000"/>
                </a:srgbClr>
              </a:gs>
              <a:gs pos="100000">
                <a:srgbClr val="CC000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….And so on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A3D5619-CFFE-4A4B-BD84-23C2834B5716}"/>
              </a:ext>
            </a:extLst>
          </p:cNvPr>
          <p:cNvSpPr/>
          <p:nvPr/>
        </p:nvSpPr>
        <p:spPr>
          <a:xfrm rot="20420068">
            <a:off x="3909296" y="247011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8E35F3-7C19-4261-9A10-CAA3F945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565" y="2551010"/>
            <a:ext cx="461467" cy="381328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E9F10C6-8C6E-46FE-8E45-76B1064A4973}"/>
              </a:ext>
            </a:extLst>
          </p:cNvPr>
          <p:cNvCxnSpPr>
            <a:cxnSpLocks/>
          </p:cNvCxnSpPr>
          <p:nvPr/>
        </p:nvCxnSpPr>
        <p:spPr>
          <a:xfrm flipH="1" flipV="1">
            <a:off x="3963044" y="1961417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035632E-E564-4705-A49B-61611C16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53" y="2091855"/>
            <a:ext cx="461467" cy="3813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20FF4C-4ACF-4A56-8D75-85C032C6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414" y="1873500"/>
            <a:ext cx="461467" cy="3813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FAA124-C5CA-479B-BF35-DD875385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235" y="2158447"/>
            <a:ext cx="461467" cy="381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22C7F1-1656-4F3A-8626-6D378046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870" y="1705620"/>
            <a:ext cx="461467" cy="381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2A72908-F6C2-469D-A892-B7AA9D06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89" y="3022633"/>
            <a:ext cx="461467" cy="3813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6E3F5-2808-480F-B37D-6727FAD4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78" y="2176742"/>
            <a:ext cx="461467" cy="3813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DA9A98-EBA4-4BAB-85D8-BE4482CB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09" y="2429967"/>
            <a:ext cx="461467" cy="3813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CA5A5C-1643-4934-B307-CDF43607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47" y="1820220"/>
            <a:ext cx="461467" cy="381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951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22"/>
    </mc:Choice>
    <mc:Fallback>
      <p:transition spd="slow" advTm="73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35802E-6 L 0.08628 -0.1256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500"/>
                            </p:stCondLst>
                            <p:childTnLst>
                              <p:par>
                                <p:cTn id="1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500"/>
                            </p:stCondLst>
                            <p:childTnLst>
                              <p:par>
                                <p:cTn id="20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6000"/>
                            </p:stCondLst>
                            <p:childTnLst>
                              <p:par>
                                <p:cTn id="2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500"/>
                            </p:stCondLst>
                            <p:childTnLst>
                              <p:par>
                                <p:cTn id="21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03264 0.00278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123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679E-6 L -0.05052 0.05031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250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7 L -0.03524 0.12963 " pathEditMode="relative" rAng="0" ptsTypes="AA">
                                      <p:cBhvr>
                                        <p:cTn id="2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6481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8 -0.12562 L 0.08073 0.01975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7253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9136E-6 L 0.03716 0.125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6235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09877E-6 L 0.04167 0.05926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963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2761 0.0003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83951E-6 L -0.00486 0.06327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000"/>
                            </p:stCondLst>
                            <p:childTnLst>
                              <p:par>
                                <p:cTn id="3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000"/>
                            </p:stCondLst>
                            <p:childTnLst>
                              <p:par>
                                <p:cTn id="3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1500"/>
                            </p:stCondLst>
                            <p:childTnLst>
                              <p:par>
                                <p:cTn id="35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2000"/>
                            </p:stCondLst>
                            <p:childTnLst>
                              <p:par>
                                <p:cTn id="3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500"/>
                            </p:stCondLst>
                            <p:childTnLst>
                              <p:par>
                                <p:cTn id="37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3000"/>
                            </p:stCondLst>
                            <p:childTnLst>
                              <p:par>
                                <p:cTn id="386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500"/>
                            </p:stCondLst>
                            <p:childTnLst>
                              <p:par>
                                <p:cTn id="4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2000"/>
                            </p:stCondLst>
                            <p:childTnLst>
                              <p:par>
                                <p:cTn id="4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3500"/>
                            </p:stCondLst>
                            <p:childTnLst>
                              <p:par>
                                <p:cTn id="4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00"/>
                            </p:stCondLst>
                            <p:childTnLst>
                              <p:par>
                                <p:cTn id="4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500"/>
                            </p:stCondLst>
                            <p:childTnLst>
                              <p:par>
                                <p:cTn id="50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2000"/>
                            </p:stCondLst>
                            <p:childTnLst>
                              <p:par>
                                <p:cTn id="5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500"/>
                            </p:stCondLst>
                            <p:childTnLst>
                              <p:par>
                                <p:cTn id="52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500"/>
                            </p:stCondLst>
                            <p:childTnLst>
                              <p:par>
                                <p:cTn id="5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4 0.12963 L -0.06545 0.06759 " pathEditMode="relative" rAng="0" ptsTypes="AA">
                                      <p:cBhvr>
                                        <p:cTn id="58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3117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4 0.00278 L -0.0125 -0.03303 " pathEditMode="relative" rAng="0" ptsTypes="AA">
                                      <p:cBhvr>
                                        <p:cTn id="58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1790"/>
                                    </p:animMotion>
                                  </p:childTnLst>
                                </p:cTn>
                              </p:par>
                              <p:par>
                                <p:cTn id="5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52 0.05031 L -0.05139 -0.01265 " pathEditMode="relative" rAng="0" ptsTypes="AA">
                                      <p:cBhvr>
                                        <p:cTn id="5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148"/>
                                    </p:animMotion>
                                  </p:childTnLst>
                                </p:cTn>
                              </p:par>
                              <p:par>
                                <p:cTn id="5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0.01975 L 0.04132 -0.01481 " pathEditMode="relative" rAng="0" ptsTypes="AA">
                                      <p:cBhvr>
                                        <p:cTn id="5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1728"/>
                                    </p:animMotion>
                                  </p:childTnLst>
                                </p:cTn>
                              </p:par>
                              <p:par>
                                <p:cTn id="5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6 0.125 L -0.00607 0.10649 " pathEditMode="relative" rAng="0" ptsTypes="AA">
                                      <p:cBhvr>
                                        <p:cTn id="58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926"/>
                                    </p:animMotion>
                                  </p:childTnLst>
                                </p:cTn>
                              </p:par>
                              <p:par>
                                <p:cTn id="5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67 0.05926 L 0.01163 0.06265 " pathEditMode="relative" rAng="0" ptsTypes="AA">
                                      <p:cBhvr>
                                        <p:cTn id="59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54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1 0.0003 L 0.00747 0.0324 " pathEditMode="relative" rAng="0" ptsTypes="AA">
                                      <p:cBhvr>
                                        <p:cTn id="5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1605"/>
                                    </p:animMotion>
                                  </p:childTnLst>
                                </p:cTn>
                              </p:par>
                              <p:par>
                                <p:cTn id="5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6327 L -0.0316 0.05308 " pathEditMode="relative" rAng="0" ptsTypes="AA">
                                      <p:cBhvr>
                                        <p:cTn id="59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-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3000"/>
                            </p:stCondLst>
                            <p:childTnLst>
                              <p:par>
                                <p:cTn id="5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25" grpId="0" animBg="1"/>
      <p:bldP spid="24" grpId="0" animBg="1"/>
      <p:bldP spid="24" grpId="1" animBg="1"/>
      <p:bldP spid="42" grpId="0" animBg="1"/>
      <p:bldP spid="42" grpId="1" animBg="1"/>
      <p:bldP spid="8" grpId="0" animBg="1"/>
      <p:bldP spid="8" grpId="1" animBg="1"/>
      <p:bldP spid="52" grpId="0" animBg="1"/>
      <p:bldP spid="52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49" grpId="0" animBg="1"/>
      <p:bldP spid="49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round white object with red dots&#10;&#10;Description automatically generated with low confidence">
            <a:extLst>
              <a:ext uri="{FF2B5EF4-FFF2-40B4-BE49-F238E27FC236}">
                <a16:creationId xmlns:a16="http://schemas.microsoft.com/office/drawing/2014/main" id="{A4DD70F3-3E08-4221-AF61-E6C1846C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620" y="1736994"/>
            <a:ext cx="2408129" cy="21261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CDFC63-957E-45F7-80E6-3BD3934D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636" y="1867288"/>
            <a:ext cx="2248095" cy="1874682"/>
          </a:xfrm>
          <a:prstGeom prst="rect">
            <a:avLst/>
          </a:prstGeom>
        </p:spPr>
      </p:pic>
      <p:pic>
        <p:nvPicPr>
          <p:cNvPr id="38" name="Picture 37" descr="A picture containing indoor&#10;&#10;Description automatically generated">
            <a:extLst>
              <a:ext uri="{FF2B5EF4-FFF2-40B4-BE49-F238E27FC236}">
                <a16:creationId xmlns:a16="http://schemas.microsoft.com/office/drawing/2014/main" id="{6ACA7996-8FC1-44CD-BAF5-F9ED320E2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48" y="1965508"/>
            <a:ext cx="2438611" cy="1988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26A91C-B929-4A18-BD63-9E1914EDC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463" y="1713462"/>
            <a:ext cx="2850127" cy="22480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92922"/>
            <a:ext cx="3780430" cy="3194834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</a:rPr>
              <a:t>INITIAL APPROACH</a:t>
            </a:r>
          </a:p>
          <a:p>
            <a:pPr marL="0" indent="0">
              <a:buNone/>
            </a:pPr>
            <a:endParaRPr lang="en-US" sz="1600" dirty="0">
              <a:solidFill>
                <a:srgbClr val="C00000"/>
              </a:solidFill>
            </a:endParaRP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Fast approach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No synchronization, hence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message delay does not build up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Will not stall in case of message or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UAV loss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Does not provide a good distribution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Does not always converge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  <a:latin typeface="+mj-lt"/>
              </a:rPr>
              <a:t>INITIAL APPROACH vs STOP-CLICK PHASE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B7B59E-8637-46E8-B433-495BE0D863EF}"/>
              </a:ext>
            </a:extLst>
          </p:cNvPr>
          <p:cNvCxnSpPr>
            <a:cxnSpLocks/>
          </p:cNvCxnSpPr>
          <p:nvPr/>
        </p:nvCxnSpPr>
        <p:spPr>
          <a:xfrm>
            <a:off x="4496936" y="1310185"/>
            <a:ext cx="0" cy="3022979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6C2CA6-60C8-4A8F-A366-76E28E13F927}"/>
              </a:ext>
            </a:extLst>
          </p:cNvPr>
          <p:cNvSpPr txBox="1"/>
          <p:nvPr/>
        </p:nvSpPr>
        <p:spPr>
          <a:xfrm>
            <a:off x="4553105" y="1192922"/>
            <a:ext cx="38418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STOP-CLICK PHASE</a:t>
            </a:r>
          </a:p>
          <a:p>
            <a:pPr marL="347472" indent="-347472" algn="ctr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rgbClr val="CC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47472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Slower approach</a:t>
            </a:r>
          </a:p>
          <a:p>
            <a:pPr marL="347472" indent="-347472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delay builds up faster</a:t>
            </a:r>
            <a:b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dirty="0">
              <a:solidFill>
                <a:srgbClr val="CC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47472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 stall in case of message or UAV loss</a:t>
            </a:r>
            <a:endParaRPr lang="en-US" sz="1200" dirty="0">
              <a:solidFill>
                <a:srgbClr val="CC000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7472" indent="-347472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 good distribution</a:t>
            </a:r>
          </a:p>
          <a:p>
            <a:pPr marL="347472" indent="-347472">
              <a:spcBef>
                <a:spcPts val="384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CC00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converges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F27063-11FA-46FF-BB01-AFD686245581}"/>
              </a:ext>
            </a:extLst>
          </p:cNvPr>
          <p:cNvCxnSpPr>
            <a:cxnSpLocks/>
          </p:cNvCxnSpPr>
          <p:nvPr/>
        </p:nvCxnSpPr>
        <p:spPr>
          <a:xfrm flipH="1">
            <a:off x="535021" y="1562254"/>
            <a:ext cx="7483039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D737F3C-4E1F-4689-9546-B4B4D0219403}"/>
              </a:ext>
            </a:extLst>
          </p:cNvPr>
          <p:cNvSpPr/>
          <p:nvPr/>
        </p:nvSpPr>
        <p:spPr>
          <a:xfrm>
            <a:off x="1430947" y="4081075"/>
            <a:ext cx="2408129" cy="558750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Algorithm Converged</a:t>
            </a:r>
            <a:br>
              <a:rPr lang="en-US" sz="1600" dirty="0"/>
            </a:br>
            <a:r>
              <a:rPr lang="en-US" sz="1600" dirty="0"/>
              <a:t>Bad Distribution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24DDD9-D368-4F7D-B5D1-785F042A5EA2}"/>
              </a:ext>
            </a:extLst>
          </p:cNvPr>
          <p:cNvSpPr/>
          <p:nvPr/>
        </p:nvSpPr>
        <p:spPr>
          <a:xfrm>
            <a:off x="5336650" y="4024615"/>
            <a:ext cx="2408129" cy="558750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Algorithm Converged</a:t>
            </a:r>
            <a:br>
              <a:rPr lang="en-US" sz="1600" dirty="0"/>
            </a:br>
            <a:r>
              <a:rPr lang="en-US" sz="1600" dirty="0"/>
              <a:t>Good Distribution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F67FB2-7862-4A2B-A962-F953AD596F42}"/>
              </a:ext>
            </a:extLst>
          </p:cNvPr>
          <p:cNvSpPr/>
          <p:nvPr/>
        </p:nvSpPr>
        <p:spPr>
          <a:xfrm>
            <a:off x="1290111" y="4155950"/>
            <a:ext cx="2564205" cy="354427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Algorithm did not Converge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6D0DE2-7AB0-4C0A-9C52-2AEB8EEDE147}"/>
              </a:ext>
            </a:extLst>
          </p:cNvPr>
          <p:cNvSpPr/>
          <p:nvPr/>
        </p:nvSpPr>
        <p:spPr>
          <a:xfrm>
            <a:off x="5336650" y="4047057"/>
            <a:ext cx="2408129" cy="558750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Algorithm Converged</a:t>
            </a:r>
            <a:br>
              <a:rPr lang="en-US" sz="1600" dirty="0"/>
            </a:br>
            <a:r>
              <a:rPr lang="en-US" sz="1600" dirty="0"/>
              <a:t>Good Distribution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89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43"/>
    </mc:Choice>
    <mc:Fallback>
      <p:transition spd="slow" advTm="3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3044"/>
            <a:ext cx="8229600" cy="3328487"/>
          </a:xfrm>
        </p:spPr>
        <p:txBody>
          <a:bodyPr/>
          <a:lstStyle/>
          <a:p>
            <a:pPr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Every UAV is INSIDE the plume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Expansion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At least one UAV is OUTSIDE the plume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Rotation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Every UAV is at the Boundary Region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No Movement</a:t>
            </a: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No change in two successive Stop-Click rounds  </a:t>
            </a: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Algorithm Terminates</a:t>
            </a:r>
            <a:endParaRPr lang="en-US" b="1" dirty="0">
              <a:solidFill>
                <a:srgbClr val="C00000"/>
              </a:solidFill>
            </a:endParaRPr>
          </a:p>
          <a:p>
            <a:pPr>
              <a:spcAft>
                <a:spcPts val="24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TERMINATION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702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3"/>
    </mc:Choice>
    <mc:Fallback>
      <p:transition spd="slow" advTm="2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WORKING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" name="UAV30_new">
            <a:hlinkClick r:id="" action="ppaction://media"/>
            <a:extLst>
              <a:ext uri="{FF2B5EF4-FFF2-40B4-BE49-F238E27FC236}">
                <a16:creationId xmlns:a16="http://schemas.microsoft.com/office/drawing/2014/main" id="{0DABA27C-F9D2-4E97-A054-78ECECAB65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0686" y="1262419"/>
            <a:ext cx="4651055" cy="3778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75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8"/>
    </mc:Choice>
    <mc:Fallback>
      <p:transition spd="slow" advTm="3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961" objId="3"/>
        <p14:stopEvt time="32856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apezoid 47">
            <a:extLst>
              <a:ext uri="{FF2B5EF4-FFF2-40B4-BE49-F238E27FC236}">
                <a16:creationId xmlns:a16="http://schemas.microsoft.com/office/drawing/2014/main" id="{033D77FD-F58E-4724-9D71-64645F22DF4A}"/>
              </a:ext>
            </a:extLst>
          </p:cNvPr>
          <p:cNvSpPr/>
          <p:nvPr/>
        </p:nvSpPr>
        <p:spPr>
          <a:xfrm>
            <a:off x="5628736" y="3102207"/>
            <a:ext cx="2300762" cy="1517256"/>
          </a:xfrm>
          <a:prstGeom prst="trapezoid">
            <a:avLst>
              <a:gd name="adj" fmla="val 58142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B016B1D7-6940-444D-A78A-3323BADAC93A}"/>
              </a:ext>
            </a:extLst>
          </p:cNvPr>
          <p:cNvSpPr/>
          <p:nvPr/>
        </p:nvSpPr>
        <p:spPr>
          <a:xfrm>
            <a:off x="3431725" y="3402066"/>
            <a:ext cx="1575269" cy="1219839"/>
          </a:xfrm>
          <a:prstGeom prst="trapezoid">
            <a:avLst>
              <a:gd name="adj" fmla="val 50576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905E351C-6FF2-4F15-8FAF-2E3F3F7916C0}"/>
              </a:ext>
            </a:extLst>
          </p:cNvPr>
          <p:cNvSpPr/>
          <p:nvPr/>
        </p:nvSpPr>
        <p:spPr>
          <a:xfrm>
            <a:off x="1142400" y="3387019"/>
            <a:ext cx="1337485" cy="1210394"/>
          </a:xfrm>
          <a:prstGeom prst="trapezoid">
            <a:avLst>
              <a:gd name="adj" fmla="val 38630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91" y="1140982"/>
            <a:ext cx="8229600" cy="30638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Autonomous Unmanned Aerial Vehicles can perform a variety of tasks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Network Coverage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Search and Rescue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Traffic Surveillance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Thus, </a:t>
            </a:r>
            <a:r>
              <a:rPr lang="en-US" sz="2600" b="1" dirty="0">
                <a:solidFill>
                  <a:srgbClr val="C00000"/>
                </a:solidFill>
                <a:latin typeface="+mn-lt"/>
              </a:rPr>
              <a:t>communication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 in autonomous UAVs for </a:t>
            </a:r>
            <a:r>
              <a:rPr lang="en-US" sz="2600" b="1" dirty="0">
                <a:solidFill>
                  <a:srgbClr val="C00000"/>
                </a:solidFill>
                <a:latin typeface="+mn-lt"/>
              </a:rPr>
              <a:t>dynamic path planning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 is an area of considerable research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6C8BB5-4E3D-491A-9189-14D083616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624" y="3324817"/>
            <a:ext cx="581025" cy="29527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25D2F2E-26B9-4A95-BF80-FB1571FE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702" y="4187136"/>
            <a:ext cx="442011" cy="442011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4D78C9C8-BDC2-437D-B75B-A760363B1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535" y="4110976"/>
            <a:ext cx="523499" cy="52349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25C3BF0-4128-4A71-9C26-68C94C978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619638" y="3119157"/>
            <a:ext cx="164127" cy="164127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143FFAE1-B17E-46F2-9FFC-0EEB01E0F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412" y="4088182"/>
            <a:ext cx="523499" cy="523499"/>
          </a:xfrm>
          <a:prstGeom prst="rect">
            <a:avLst/>
          </a:prstGeom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B93C534F-1CEE-481D-AA8E-ACD50B659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037" y="4113838"/>
            <a:ext cx="523499" cy="523499"/>
          </a:xfrm>
          <a:prstGeom prst="rect">
            <a:avLst/>
          </a:prstGeom>
        </p:spPr>
      </p:pic>
      <p:pic>
        <p:nvPicPr>
          <p:cNvPr id="27" name="Picture 26" descr="Logo, icon&#10;&#10;Description automatically generated">
            <a:extLst>
              <a:ext uri="{FF2B5EF4-FFF2-40B4-BE49-F238E27FC236}">
                <a16:creationId xmlns:a16="http://schemas.microsoft.com/office/drawing/2014/main" id="{749A3C8F-A3BD-4850-868D-3080634FE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834" y="4105648"/>
            <a:ext cx="523499" cy="52349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CAD978C-2E0B-42EC-B40D-92B0B1490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243" y="4199931"/>
            <a:ext cx="379920" cy="37992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5DB5EB30-6543-4C1F-BCD2-03B143736A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872" y="4225809"/>
            <a:ext cx="379920" cy="37992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CE6A532-A6F1-4D65-B419-DBE984FB3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078" y="4201161"/>
            <a:ext cx="379920" cy="37992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71B379BF-AF7E-4344-98C3-B9E518874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528" y="4245325"/>
            <a:ext cx="379920" cy="37992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8300E76-68CB-4588-9DF9-01A38A6FD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3612" y="4141529"/>
            <a:ext cx="379920" cy="3799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70A8434-4933-4A65-9952-9E484425D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9053" y="4249132"/>
            <a:ext cx="379920" cy="37992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19BE95FC-4EF3-4BD5-A34A-44187CDF4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2805" y="4249132"/>
            <a:ext cx="379920" cy="37992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73091174-B88E-488D-8944-B80E8CD21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9069" y="4119957"/>
            <a:ext cx="379920" cy="37992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B8316B80-865F-4ECD-8980-2259942CF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1444" y="4123203"/>
            <a:ext cx="379920" cy="37992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A899D87-AF24-4697-8F95-BE3C4B8A9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4656" y="4233953"/>
            <a:ext cx="379920" cy="379920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53575751-07CB-4E39-9B7D-6FB89481E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232" y="4135868"/>
            <a:ext cx="379920" cy="379920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95A8DBB0-EB1D-4F11-AA78-4EE66C009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5888" y="4240942"/>
            <a:ext cx="379920" cy="3799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BC9D47-B3F2-4B5F-8BDD-489EDF4A2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64" y="2864188"/>
            <a:ext cx="581025" cy="2952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7FDFC6E-838D-488D-9805-5FFB6AD3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091" y="2837860"/>
            <a:ext cx="581025" cy="2952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D924D4-8162-433F-8237-6F23D7127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774" y="2891144"/>
            <a:ext cx="581025" cy="295275"/>
          </a:xfrm>
          <a:prstGeom prst="rect">
            <a:avLst/>
          </a:prstGeom>
        </p:spPr>
      </p:pic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2CFC14A9-6C7D-4BC8-84F9-44489198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3727" y="4853898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B2CC205-EA2F-4561-80C5-CB85F684D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593" y="4155402"/>
            <a:ext cx="442011" cy="442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196B181-A7CE-4CD1-941D-518117B54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191" y="3523805"/>
            <a:ext cx="581025" cy="295275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DA5EC4F8-3FD2-4407-8D1D-2B3427E0D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101627" y="3389659"/>
            <a:ext cx="164127" cy="164127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72E0B1E5-BA67-4D13-848F-986DAC06A8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219" y="4314177"/>
            <a:ext cx="523499" cy="283236"/>
          </a:xfrm>
          <a:prstGeom prst="rect">
            <a:avLst/>
          </a:prstGeom>
        </p:spPr>
      </p:pic>
      <p:pic>
        <p:nvPicPr>
          <p:cNvPr id="51" name="Picture 50" descr="Logo, company name&#10;&#10;Description automatically generated">
            <a:extLst>
              <a:ext uri="{FF2B5EF4-FFF2-40B4-BE49-F238E27FC236}">
                <a16:creationId xmlns:a16="http://schemas.microsoft.com/office/drawing/2014/main" id="{4203DD03-6B92-4920-A482-D1997B4AC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30" y="4330637"/>
            <a:ext cx="523499" cy="283236"/>
          </a:xfrm>
          <a:prstGeom prst="rect">
            <a:avLst/>
          </a:prstGeom>
        </p:spPr>
      </p:pic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D796DDAC-6365-429C-9334-A45A2AE259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11" y="4322493"/>
            <a:ext cx="523499" cy="283236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52DD79AC-454C-4F71-8C9F-46F1E687A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88963">
            <a:off x="4560124" y="4342251"/>
            <a:ext cx="534329" cy="289096"/>
          </a:xfrm>
          <a:prstGeom prst="rect">
            <a:avLst/>
          </a:prstGeom>
        </p:spPr>
      </p:pic>
      <p:pic>
        <p:nvPicPr>
          <p:cNvPr id="53" name="Picture 52" descr="Logo, company name&#10;&#10;Description automatically generated">
            <a:extLst>
              <a:ext uri="{FF2B5EF4-FFF2-40B4-BE49-F238E27FC236}">
                <a16:creationId xmlns:a16="http://schemas.microsoft.com/office/drawing/2014/main" id="{1FE85219-8761-4321-A8D7-55C590FA8D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009" y="4324144"/>
            <a:ext cx="523499" cy="28323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DFA4CA-C74D-4027-B758-4B992D74D0D0}"/>
              </a:ext>
            </a:extLst>
          </p:cNvPr>
          <p:cNvCxnSpPr>
            <a:cxnSpLocks/>
          </p:cNvCxnSpPr>
          <p:nvPr/>
        </p:nvCxnSpPr>
        <p:spPr>
          <a:xfrm>
            <a:off x="1038219" y="4618490"/>
            <a:ext cx="7574002" cy="0"/>
          </a:xfrm>
          <a:prstGeom prst="line">
            <a:avLst/>
          </a:prstGeom>
          <a:ln w="19050">
            <a:solidFill>
              <a:srgbClr val="CC0001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80C51B9-9641-4DB9-A385-BE3EEC38D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345" y="3551888"/>
            <a:ext cx="581025" cy="295275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49E4DEF-D3C1-48CE-A99B-FA816D080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390741" y="3448445"/>
            <a:ext cx="164127" cy="164127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05B49592-AE4C-42DC-9BD9-0EAEE3356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 flipV="1">
            <a:off x="8644906" y="4164977"/>
            <a:ext cx="602568" cy="4271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541D592-108A-4225-AE1C-A27C5923396B}"/>
              </a:ext>
            </a:extLst>
          </p:cNvPr>
          <p:cNvSpPr/>
          <p:nvPr/>
        </p:nvSpPr>
        <p:spPr>
          <a:xfrm>
            <a:off x="124672" y="4155442"/>
            <a:ext cx="907374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06FBBB31-FCBF-4A05-B73B-4038AEE33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7069" y="4326503"/>
            <a:ext cx="523499" cy="2832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2F8EF4B-E8F0-43D5-9739-96AC3CF5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55" y="3345280"/>
            <a:ext cx="581025" cy="29527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D945E68-7854-44CB-9191-C76B27FE65BC}"/>
              </a:ext>
            </a:extLst>
          </p:cNvPr>
          <p:cNvSpPr/>
          <p:nvPr/>
        </p:nvSpPr>
        <p:spPr>
          <a:xfrm>
            <a:off x="8587298" y="3366074"/>
            <a:ext cx="556702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DCCD1F-25BF-4E0B-B195-84B25714D152}"/>
              </a:ext>
            </a:extLst>
          </p:cNvPr>
          <p:cNvSpPr/>
          <p:nvPr/>
        </p:nvSpPr>
        <p:spPr>
          <a:xfrm>
            <a:off x="8602796" y="4108399"/>
            <a:ext cx="685434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414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19"/>
    </mc:Choice>
    <mc:Fallback>
      <p:transition spd="slow" advTm="72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7284E-6 L -0.2085 0.04753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237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35802E-6 L 0.19757 -0.017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-89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45679E-6 L -0.00052 0.0524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045E-16 L 0.31962 0.00525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247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4098 0.00401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154 L 0.55 0.00648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401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71 L 0.47969 0.00772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24" y="741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97531E-6 L 0.3868 0.00154 " pathEditMode="relative" rAng="0" ptsTypes="AA">
                                      <p:cBhvr>
                                        <p:cTn id="25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" y="62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19753E-6 L -0.30816 0.00061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31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4.44444E-6 L 0.36302 -0.00154 " pathEditMode="relative" rAng="0" ptsTypes="AA">
                                      <p:cBhvr>
                                        <p:cTn id="25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2" y="-93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23457E-6 L 0.28594 -1.23457E-6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1.23457E-7 L 0.22223 0.00339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154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0816 0.00061 L -0.07222 0.00493 " pathEditMode="relative" rAng="0" ptsTypes="AA">
                                      <p:cBhvr>
                                        <p:cTn id="26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4750"/>
                            </p:stCondLst>
                            <p:childTnLst>
                              <p:par>
                                <p:cTn id="2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0185 L -0.37517 -0.00061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7" grpId="0" animBg="1"/>
      <p:bldP spid="47" grpId="1" animBg="1"/>
      <p:bldP spid="46" grpId="0" animBg="1"/>
      <p:bldP spid="46" grpId="1" animBg="1"/>
      <p:bldP spid="59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196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7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"/>
    </mc:Choice>
    <mc:Fallback>
      <p:transition spd="slow" advTm="33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403089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We designed a Discrete Event Simulation in JAVA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An independent Engine is responsible for executing events from a list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Events are of three types –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Broadcast Message Event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Transmit Message Event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Receive Message Event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 single Broadcast Message Event is provided as seed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SIMULATION ENVIRONMENT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894F4E-DF42-4633-98B1-C2CF597FB77C}"/>
              </a:ext>
            </a:extLst>
          </p:cNvPr>
          <p:cNvSpPr/>
          <p:nvPr/>
        </p:nvSpPr>
        <p:spPr>
          <a:xfrm>
            <a:off x="1000100" y="2718796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Seed Event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5F7817-D528-4C0F-9C1C-E400748B3C17}"/>
              </a:ext>
            </a:extLst>
          </p:cNvPr>
          <p:cNvSpPr/>
          <p:nvPr/>
        </p:nvSpPr>
        <p:spPr>
          <a:xfrm>
            <a:off x="1000100" y="2726156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1, T=0</a:t>
            </a:r>
            <a:endParaRPr lang="en-IN" dirty="0"/>
          </a:p>
        </p:txBody>
      </p:sp>
      <p:sp>
        <p:nvSpPr>
          <p:cNvPr id="32" name="Right Arrow 15">
            <a:extLst>
              <a:ext uri="{FF2B5EF4-FFF2-40B4-BE49-F238E27FC236}">
                <a16:creationId xmlns:a16="http://schemas.microsoft.com/office/drawing/2014/main" id="{483E145D-FC3A-40A4-B11E-015A0525526A}"/>
              </a:ext>
            </a:extLst>
          </p:cNvPr>
          <p:cNvSpPr/>
          <p:nvPr/>
        </p:nvSpPr>
        <p:spPr>
          <a:xfrm>
            <a:off x="4251959" y="2790668"/>
            <a:ext cx="1017199" cy="177565"/>
          </a:xfrm>
          <a:prstGeom prst="rightArrow">
            <a:avLst>
              <a:gd name="adj1" fmla="val 50000"/>
              <a:gd name="adj2" fmla="val 118932"/>
            </a:avLst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DB4396-4E7F-4F1A-BEB7-A83FDB81CA5A}"/>
              </a:ext>
            </a:extLst>
          </p:cNvPr>
          <p:cNvSpPr/>
          <p:nvPr/>
        </p:nvSpPr>
        <p:spPr>
          <a:xfrm>
            <a:off x="5607692" y="2734307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2, T=2</a:t>
            </a:r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BCBEA42-40F1-4053-9C99-C83450D702D4}"/>
              </a:ext>
            </a:extLst>
          </p:cNvPr>
          <p:cNvSpPr/>
          <p:nvPr/>
        </p:nvSpPr>
        <p:spPr>
          <a:xfrm>
            <a:off x="5607692" y="3071395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3, T= 10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C54D84-A585-4D61-8A79-B737E9C799EC}"/>
              </a:ext>
            </a:extLst>
          </p:cNvPr>
          <p:cNvSpPr/>
          <p:nvPr/>
        </p:nvSpPr>
        <p:spPr>
          <a:xfrm>
            <a:off x="5607692" y="3425698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4, T= 15</a:t>
            </a:r>
            <a:endParaRPr lang="en-IN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3FC5011-93B8-4A28-ACB9-7CAD9D17C252}"/>
              </a:ext>
            </a:extLst>
          </p:cNvPr>
          <p:cNvSpPr/>
          <p:nvPr/>
        </p:nvSpPr>
        <p:spPr>
          <a:xfrm>
            <a:off x="5607692" y="3762353"/>
            <a:ext cx="2857520" cy="3065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New Event</a:t>
            </a:r>
            <a:endParaRPr lang="en-IN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7995D5-5F73-4AD6-919A-666DC265D6F3}"/>
              </a:ext>
            </a:extLst>
          </p:cNvPr>
          <p:cNvSpPr/>
          <p:nvPr/>
        </p:nvSpPr>
        <p:spPr>
          <a:xfrm>
            <a:off x="5607692" y="3425698"/>
            <a:ext cx="2857520" cy="30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Event 5, T= 12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DA9361-B1BB-4413-ADAC-75C32D487A15}"/>
              </a:ext>
            </a:extLst>
          </p:cNvPr>
          <p:cNvSpPr/>
          <p:nvPr/>
        </p:nvSpPr>
        <p:spPr>
          <a:xfrm>
            <a:off x="5607692" y="4104118"/>
            <a:ext cx="2857520" cy="2738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CC000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 Simulation</a:t>
            </a:r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C8C531-524F-47A2-8168-2FC683D47AD5}"/>
              </a:ext>
            </a:extLst>
          </p:cNvPr>
          <p:cNvSpPr/>
          <p:nvPr/>
        </p:nvSpPr>
        <p:spPr>
          <a:xfrm>
            <a:off x="704188" y="2726155"/>
            <a:ext cx="285752" cy="2367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B0A5571-B26C-451B-A80A-B37570331ABF}"/>
              </a:ext>
            </a:extLst>
          </p:cNvPr>
          <p:cNvCxnSpPr>
            <a:cxnSpLocks/>
          </p:cNvCxnSpPr>
          <p:nvPr/>
        </p:nvCxnSpPr>
        <p:spPr>
          <a:xfrm flipH="1">
            <a:off x="989940" y="2713751"/>
            <a:ext cx="10954" cy="1671603"/>
          </a:xfrm>
          <a:prstGeom prst="line">
            <a:avLst/>
          </a:prstGeom>
          <a:ln w="38100">
            <a:solidFill>
              <a:srgbClr val="CC000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DCDEB4-F92A-4BE0-88F9-EB3912898788}"/>
              </a:ext>
            </a:extLst>
          </p:cNvPr>
          <p:cNvCxnSpPr>
            <a:cxnSpLocks/>
          </p:cNvCxnSpPr>
          <p:nvPr/>
        </p:nvCxnSpPr>
        <p:spPr>
          <a:xfrm>
            <a:off x="3859208" y="2726156"/>
            <a:ext cx="0" cy="1651806"/>
          </a:xfrm>
          <a:prstGeom prst="line">
            <a:avLst/>
          </a:prstGeom>
          <a:ln w="38100">
            <a:solidFill>
              <a:srgbClr val="CC000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F670758-0FC0-4100-A52E-82DCB26FAE98}"/>
              </a:ext>
            </a:extLst>
          </p:cNvPr>
          <p:cNvSpPr/>
          <p:nvPr/>
        </p:nvSpPr>
        <p:spPr>
          <a:xfrm>
            <a:off x="5607692" y="4078764"/>
            <a:ext cx="2857520" cy="30659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 New Event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989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70"/>
    </mc:Choice>
    <mc:Fallback>
      <p:transition spd="slow" advTm="52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677 -0.00679 L -0.33576 0.06605 L -0.50381 0.06605 " pathEditMode="relative" rAng="0" ptsTypes="AAA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1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45679E-6 L 3.88889E-6 0.0700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677 -0.00679 L -0.33559 0.06759 L -0.50329 0.06759 " pathEditMode="relative" rAng="0" ptsTypes="AAA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6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677 -0.00679 L -0.33593 0.05926 L -0.50381 0.05926 " pathEditMode="relative" rAng="0" ptsTypes="AAA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61" y="3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7006 L 3.88889E-6 0.1382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381 0.05926 L -0.50381 0.11883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1451 L -0.2625 0.06297 L -0.50572 0.06297 " pathEditMode="relative" rAng="0" ptsTypes="AAA">
                                      <p:cBhvr>
                                        <p:cTn id="7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95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13827 L -0.00087 0.19784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8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19784 L -0.00087 0.2574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0"/>
                            </p:stCondLst>
                            <p:childTnLst>
                              <p:par>
                                <p:cTn id="9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71605E-6 L -4.44444E-6 -0.10833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2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2" grpId="4" animBg="1"/>
      <p:bldP spid="32" grpId="5" animBg="1"/>
      <p:bldP spid="33" grpId="0" animBg="1"/>
      <p:bldP spid="33" grpId="1" animBg="1"/>
      <p:bldP spid="33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6" grpId="3" animBg="1"/>
      <p:bldP spid="59" grpId="0" animBg="1"/>
      <p:bldP spid="59" grpId="1" animBg="1"/>
      <p:bldP spid="57" grpId="0" animBg="1"/>
      <p:bldP spid="57" grpId="1" animBg="1"/>
      <p:bldP spid="57" grpId="2" animBg="1"/>
      <p:bldP spid="42" grpId="0" animBg="1"/>
      <p:bldP spid="42" grpId="1" animBg="1"/>
      <p:bldP spid="42" grpId="2" animBg="1"/>
      <p:bldP spid="43" grpId="0" animBg="1"/>
      <p:bldP spid="63" grpId="0" animBg="1"/>
      <p:bldP spid="6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E176F-F4D8-4C2D-9817-251C1C45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7310" y="2006940"/>
            <a:ext cx="2627311" cy="26988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We tested our algorithm on the following criteria –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Time taken to form the initial Fibonacci sphere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Total time taken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Total Number of Messages exchanged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00000"/>
                </a:solidFill>
              </a:rPr>
              <a:t>Standard Deviation of the solid angle </a:t>
            </a:r>
            <a:br>
              <a:rPr lang="en-US" sz="2200" dirty="0">
                <a:solidFill>
                  <a:srgbClr val="C00000"/>
                </a:solidFill>
              </a:rPr>
            </a:br>
            <a:r>
              <a:rPr lang="en-US" sz="2200" dirty="0">
                <a:solidFill>
                  <a:srgbClr val="C00000"/>
                </a:solidFill>
              </a:rPr>
              <a:t>subtended by each UAV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C00000"/>
                </a:solidFill>
              </a:rPr>
              <a:t>We plotted a 3D Voronoi Cell Mapping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for each UAV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C00000"/>
                </a:solidFill>
              </a:rPr>
              <a:t>We calculated the solid angle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for each cell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SIMULATION CRITERIA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01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4"/>
    </mc:Choice>
    <mc:Fallback>
      <p:transition spd="slow" advTm="2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00" y="1032648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To judge the robustness, we tested our code on the following scenarios –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Number of UAVs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C00000"/>
                </a:solidFill>
              </a:rPr>
              <a:t>No Message Delay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C00000"/>
                </a:solidFill>
              </a:rPr>
              <a:t>Constant Message Delay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C00000"/>
                </a:solidFill>
              </a:rPr>
              <a:t>Variable Message Delay (Bounded)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Plume Radius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Boundary Region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Initial Fibonacci Sphere Radius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Each scenario was executed </a:t>
            </a:r>
            <a:r>
              <a:rPr lang="en-US" i="1" dirty="0">
                <a:solidFill>
                  <a:srgbClr val="C00000"/>
                </a:solidFill>
              </a:rPr>
              <a:t>50 </a:t>
            </a:r>
            <a:r>
              <a:rPr lang="en-US" dirty="0">
                <a:solidFill>
                  <a:srgbClr val="C00000"/>
                </a:solidFill>
              </a:rPr>
              <a:t>times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TESTING SCENARIO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92AE59-0AD5-465B-BE65-16F3279F41E0}"/>
              </a:ext>
            </a:extLst>
          </p:cNvPr>
          <p:cNvCxnSpPr>
            <a:cxnSpLocks/>
          </p:cNvCxnSpPr>
          <p:nvPr/>
        </p:nvCxnSpPr>
        <p:spPr>
          <a:xfrm>
            <a:off x="4125600" y="2210400"/>
            <a:ext cx="1872000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FE866C-0DD1-4456-8E79-2F2749FEC36D}"/>
              </a:ext>
            </a:extLst>
          </p:cNvPr>
          <p:cNvCxnSpPr>
            <a:cxnSpLocks/>
          </p:cNvCxnSpPr>
          <p:nvPr/>
        </p:nvCxnSpPr>
        <p:spPr>
          <a:xfrm>
            <a:off x="4572000" y="2641397"/>
            <a:ext cx="1450800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94760C-A3E1-4702-879C-CFBFBD0819A5}"/>
              </a:ext>
            </a:extLst>
          </p:cNvPr>
          <p:cNvCxnSpPr>
            <a:cxnSpLocks/>
          </p:cNvCxnSpPr>
          <p:nvPr/>
        </p:nvCxnSpPr>
        <p:spPr>
          <a:xfrm>
            <a:off x="5998800" y="2336550"/>
            <a:ext cx="466800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61038C-64CF-4A89-B3B9-FCD90B3A4D8B}"/>
              </a:ext>
            </a:extLst>
          </p:cNvPr>
          <p:cNvCxnSpPr>
            <a:cxnSpLocks/>
          </p:cNvCxnSpPr>
          <p:nvPr/>
        </p:nvCxnSpPr>
        <p:spPr>
          <a:xfrm>
            <a:off x="5997600" y="2196000"/>
            <a:ext cx="3600" cy="445397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40D96-584E-402F-8F04-EBE94783E9B8}"/>
              </a:ext>
            </a:extLst>
          </p:cNvPr>
          <p:cNvSpPr txBox="1"/>
          <p:nvPr/>
        </p:nvSpPr>
        <p:spPr>
          <a:xfrm>
            <a:off x="6465600" y="2105068"/>
            <a:ext cx="147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C0001"/>
                </a:solidFill>
              </a:rPr>
              <a:t>Baseline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951844-3B3C-4E86-9F57-8516DE409974}"/>
              </a:ext>
            </a:extLst>
          </p:cNvPr>
          <p:cNvCxnSpPr>
            <a:cxnSpLocks/>
          </p:cNvCxnSpPr>
          <p:nvPr/>
        </p:nvCxnSpPr>
        <p:spPr>
          <a:xfrm>
            <a:off x="5145206" y="2750024"/>
            <a:ext cx="859218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CE962C-192D-4770-A2FD-1C4001DA78AC}"/>
              </a:ext>
            </a:extLst>
          </p:cNvPr>
          <p:cNvCxnSpPr>
            <a:cxnSpLocks/>
          </p:cNvCxnSpPr>
          <p:nvPr/>
        </p:nvCxnSpPr>
        <p:spPr>
          <a:xfrm>
            <a:off x="5356746" y="4025595"/>
            <a:ext cx="666054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879DEE-BE49-48A1-8728-7FC3EC95C7D5}"/>
              </a:ext>
            </a:extLst>
          </p:cNvPr>
          <p:cNvCxnSpPr>
            <a:cxnSpLocks/>
          </p:cNvCxnSpPr>
          <p:nvPr/>
        </p:nvCxnSpPr>
        <p:spPr>
          <a:xfrm>
            <a:off x="6001200" y="3348614"/>
            <a:ext cx="466800" cy="0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A56BF0-FBFE-4EBF-BE37-16C070E74D4B}"/>
              </a:ext>
            </a:extLst>
          </p:cNvPr>
          <p:cNvCxnSpPr>
            <a:cxnSpLocks/>
          </p:cNvCxnSpPr>
          <p:nvPr/>
        </p:nvCxnSpPr>
        <p:spPr>
          <a:xfrm flipH="1">
            <a:off x="5997600" y="2750024"/>
            <a:ext cx="3600" cy="1275571"/>
          </a:xfrm>
          <a:prstGeom prst="line">
            <a:avLst/>
          </a:prstGeom>
          <a:ln>
            <a:solidFill>
              <a:srgbClr val="CC000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8326C54-8EE2-46F4-ACC4-90496A732BEB}"/>
              </a:ext>
            </a:extLst>
          </p:cNvPr>
          <p:cNvSpPr txBox="1"/>
          <p:nvPr/>
        </p:nvSpPr>
        <p:spPr>
          <a:xfrm>
            <a:off x="6468000" y="2846159"/>
            <a:ext cx="119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C0001"/>
                </a:solidFill>
              </a:rPr>
              <a:t>Variable </a:t>
            </a:r>
          </a:p>
          <a:p>
            <a:r>
              <a:rPr lang="en-US" sz="2000" b="1" dirty="0">
                <a:solidFill>
                  <a:srgbClr val="CC0001"/>
                </a:solidFill>
              </a:rPr>
              <a:t>Message</a:t>
            </a:r>
          </a:p>
          <a:p>
            <a:r>
              <a:rPr lang="en-US" sz="2000" b="1" dirty="0">
                <a:solidFill>
                  <a:srgbClr val="CC0001"/>
                </a:solidFill>
              </a:rPr>
              <a:t>Delay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39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5"/>
    </mc:Choice>
    <mc:Fallback>
      <p:transition spd="slow" advTm="2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2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85" y="1171575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rgbClr val="C00000"/>
                </a:solidFill>
              </a:rPr>
              <a:t>Messages may be delayed due to a variety of factors –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Message takes longer route through multi-hop path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Message is lost and needs to be retransmitted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Message transmission is delayed at sender or intermediate node by queueing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rgbClr val="C00000"/>
                </a:solidFill>
              </a:rPr>
              <a:t>We have proposed a high level abstraction of delay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rgbClr val="C00000"/>
                </a:solidFill>
              </a:rPr>
              <a:t>Message delay is an approximation of non-deterministic delay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MESSAGE DELAY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90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30"/>
    </mc:Choice>
    <mc:Fallback>
      <p:transition spd="slow" advTm="3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4B6B1DA-3B30-4C44-ADC3-DD048DC8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48" y="1067984"/>
            <a:ext cx="7221600" cy="3699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MESSAGE DELAY DISTRIBUTION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A3E6851-BB5E-4443-83D9-380915E1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9" y="1099472"/>
            <a:ext cx="7531317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7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D6FEC18-23D0-1DE8-EEF0-B4F36D8453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4B1ED0-9FE6-2474-B592-744D905CEAA9}"/>
              </a:ext>
            </a:extLst>
          </p:cNvPr>
          <p:cNvSpPr/>
          <p:nvPr/>
        </p:nvSpPr>
        <p:spPr>
          <a:xfrm>
            <a:off x="530352" y="2556060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No Message Delay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Time Taken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9410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21A45A-6E26-4C4C-83DC-8C22EBE1B120}"/>
              </a:ext>
            </a:extLst>
          </p:cNvPr>
          <p:cNvSpPr/>
          <p:nvPr/>
        </p:nvSpPr>
        <p:spPr>
          <a:xfrm>
            <a:off x="525877" y="1044557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CB8147C1-2807-4EFB-8E83-5A110505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A6869A51-864D-8D89-A85D-BBFC74F3C5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50" y="1071000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2610A14-08FF-A796-8B2B-1353F6C8D514}"/>
              </a:ext>
            </a:extLst>
          </p:cNvPr>
          <p:cNvSpPr/>
          <p:nvPr/>
        </p:nvSpPr>
        <p:spPr>
          <a:xfrm>
            <a:off x="3324650" y="2555192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Constant Message Delay</a:t>
            </a:r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E5AA8798-4D75-906C-F086-77C6FECCC2B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87259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531541-7839-4152-90A7-DFCD726FBE09}"/>
              </a:ext>
            </a:extLst>
          </p:cNvPr>
          <p:cNvSpPr>
            <a:spLocks/>
          </p:cNvSpPr>
          <p:nvPr/>
        </p:nvSpPr>
        <p:spPr>
          <a:xfrm>
            <a:off x="3321997" y="1043389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74429-551E-29C0-9779-BA1BD7D8767D}"/>
              </a:ext>
            </a:extLst>
          </p:cNvPr>
          <p:cNvSpPr/>
          <p:nvPr/>
        </p:nvSpPr>
        <p:spPr>
          <a:xfrm>
            <a:off x="6087259" y="2556060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F36D8-986C-4246-8A7B-5E119328CA1A}"/>
              </a:ext>
            </a:extLst>
          </p:cNvPr>
          <p:cNvSpPr/>
          <p:nvPr/>
        </p:nvSpPr>
        <p:spPr>
          <a:xfrm>
            <a:off x="6111556" y="1040970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231C93-AC21-3A15-8329-66EF9DD696D2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/>
        </p:blipFill>
        <p:spPr>
          <a:xfrm>
            <a:off x="540665" y="3148795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AA0B6F4-C555-6A7A-D5F5-CB6200CB8E11}"/>
              </a:ext>
            </a:extLst>
          </p:cNvPr>
          <p:cNvSpPr/>
          <p:nvPr/>
        </p:nvSpPr>
        <p:spPr>
          <a:xfrm>
            <a:off x="544165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Radius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8077C0-386E-B682-DC02-81B3E8B773F9}"/>
              </a:ext>
            </a:extLst>
          </p:cNvPr>
          <p:cNvSpPr/>
          <p:nvPr/>
        </p:nvSpPr>
        <p:spPr>
          <a:xfrm>
            <a:off x="530352" y="3120730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E81E03-BD55-5700-7501-82CD22043CB6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3328416" y="3147173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253F1E-586A-F360-4638-E69B6D59BFE4}"/>
              </a:ext>
            </a:extLst>
          </p:cNvPr>
          <p:cNvSpPr/>
          <p:nvPr/>
        </p:nvSpPr>
        <p:spPr>
          <a:xfrm>
            <a:off x="3328415" y="4631365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Boundary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7081BD-D9D6-8EC2-4033-9942BC8DF497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6089904" y="3145536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A5F71AC-30EF-2513-1D8D-B9B6E757EF97}"/>
              </a:ext>
            </a:extLst>
          </p:cNvPr>
          <p:cNvSpPr>
            <a:spLocks/>
          </p:cNvSpPr>
          <p:nvPr/>
        </p:nvSpPr>
        <p:spPr>
          <a:xfrm>
            <a:off x="3319272" y="3119562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10503-EFCB-51BD-BEAB-5F745BCD3101}"/>
              </a:ext>
            </a:extLst>
          </p:cNvPr>
          <p:cNvSpPr/>
          <p:nvPr/>
        </p:nvSpPr>
        <p:spPr>
          <a:xfrm>
            <a:off x="6089904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Initial Radius – 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0B607D-2841-E051-AA9D-E5ECE09889CC}"/>
              </a:ext>
            </a:extLst>
          </p:cNvPr>
          <p:cNvSpPr/>
          <p:nvPr/>
        </p:nvSpPr>
        <p:spPr>
          <a:xfrm>
            <a:off x="6108192" y="3117143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12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71"/>
    </mc:Choice>
    <mc:Fallback>
      <p:transition spd="slow" advTm="36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</p:bldLst>
  </p:timing>
  <p:extLst>
    <p:ext uri="{E180D4A7-C9FB-4DFB-919C-405C955672EB}">
      <p14:showEvtLst xmlns:p14="http://schemas.microsoft.com/office/powerpoint/2010/main">
        <p14:triggerEvt type="onClick" time="8563" objId="16"/>
        <p14:triggerEvt type="onClick" time="10101" objId="19"/>
        <p14:triggerEvt type="onClick" time="28027" objId="34"/>
        <p14:triggerEvt type="onClick" time="30751" objId="36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6FEC18-23D0-1DE8-EEF0-B4F36D845398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539496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4B1ED0-9FE6-2474-B592-744D905CEAA9}"/>
              </a:ext>
            </a:extLst>
          </p:cNvPr>
          <p:cNvSpPr/>
          <p:nvPr/>
        </p:nvSpPr>
        <p:spPr>
          <a:xfrm>
            <a:off x="530352" y="2556060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No Message Delay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Total No of Messages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9410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21A45A-6E26-4C4C-83DC-8C22EBE1B120}"/>
              </a:ext>
            </a:extLst>
          </p:cNvPr>
          <p:cNvSpPr/>
          <p:nvPr/>
        </p:nvSpPr>
        <p:spPr>
          <a:xfrm>
            <a:off x="525877" y="1044557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CB8147C1-2807-4EFB-8E83-5A110505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869A51-864D-8D89-A85D-BBFC74F3C5CE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328416" y="1071000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2610A14-08FF-A796-8B2B-1353F6C8D514}"/>
              </a:ext>
            </a:extLst>
          </p:cNvPr>
          <p:cNvSpPr/>
          <p:nvPr/>
        </p:nvSpPr>
        <p:spPr>
          <a:xfrm>
            <a:off x="3324650" y="2555192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Constant Message Delay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AA8798-4D75-906C-F086-77C6FECCC2BC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6089904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531541-7839-4152-90A7-DFCD726FBE09}"/>
              </a:ext>
            </a:extLst>
          </p:cNvPr>
          <p:cNvSpPr>
            <a:spLocks/>
          </p:cNvSpPr>
          <p:nvPr/>
        </p:nvSpPr>
        <p:spPr>
          <a:xfrm>
            <a:off x="3321997" y="1043389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74429-551E-29C0-9779-BA1BD7D8767D}"/>
              </a:ext>
            </a:extLst>
          </p:cNvPr>
          <p:cNvSpPr/>
          <p:nvPr/>
        </p:nvSpPr>
        <p:spPr>
          <a:xfrm>
            <a:off x="6087259" y="2556060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F36D8-986C-4246-8A7B-5E119328CA1A}"/>
              </a:ext>
            </a:extLst>
          </p:cNvPr>
          <p:cNvSpPr/>
          <p:nvPr/>
        </p:nvSpPr>
        <p:spPr>
          <a:xfrm>
            <a:off x="6111556" y="1040970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231C93-AC21-3A15-8329-66EF9DD696D2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/>
        </p:blipFill>
        <p:spPr>
          <a:xfrm>
            <a:off x="539496" y="3148795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AA0B6F4-C555-6A7A-D5F5-CB6200CB8E11}"/>
              </a:ext>
            </a:extLst>
          </p:cNvPr>
          <p:cNvSpPr/>
          <p:nvPr/>
        </p:nvSpPr>
        <p:spPr>
          <a:xfrm>
            <a:off x="544165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Radius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8077C0-386E-B682-DC02-81B3E8B773F9}"/>
              </a:ext>
            </a:extLst>
          </p:cNvPr>
          <p:cNvSpPr/>
          <p:nvPr/>
        </p:nvSpPr>
        <p:spPr>
          <a:xfrm>
            <a:off x="530352" y="3120730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E81E03-BD55-5700-7501-82CD22043CB6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3328416" y="3147173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253F1E-586A-F360-4638-E69B6D59BFE4}"/>
              </a:ext>
            </a:extLst>
          </p:cNvPr>
          <p:cNvSpPr/>
          <p:nvPr/>
        </p:nvSpPr>
        <p:spPr>
          <a:xfrm>
            <a:off x="3328415" y="4631365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Boundary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7081BD-D9D6-8EC2-4033-9942BC8DF497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6089904" y="3145536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A5F71AC-30EF-2513-1D8D-B9B6E757EF97}"/>
              </a:ext>
            </a:extLst>
          </p:cNvPr>
          <p:cNvSpPr>
            <a:spLocks/>
          </p:cNvSpPr>
          <p:nvPr/>
        </p:nvSpPr>
        <p:spPr>
          <a:xfrm>
            <a:off x="3319272" y="3119562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10503-EFCB-51BD-BEAB-5F745BCD3101}"/>
              </a:ext>
            </a:extLst>
          </p:cNvPr>
          <p:cNvSpPr/>
          <p:nvPr/>
        </p:nvSpPr>
        <p:spPr>
          <a:xfrm>
            <a:off x="6089904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Initial Radius – 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0B607D-2841-E051-AA9D-E5ECE09889CC}"/>
              </a:ext>
            </a:extLst>
          </p:cNvPr>
          <p:cNvSpPr/>
          <p:nvPr/>
        </p:nvSpPr>
        <p:spPr>
          <a:xfrm>
            <a:off x="6108192" y="3117143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0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4"/>
    </mc:Choice>
    <mc:Fallback>
      <p:transition spd="slow" advTm="15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6FEC18-23D0-1DE8-EEF0-B4F36D845398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539495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4B1ED0-9FE6-2474-B592-744D905CEAA9}"/>
              </a:ext>
            </a:extLst>
          </p:cNvPr>
          <p:cNvSpPr/>
          <p:nvPr/>
        </p:nvSpPr>
        <p:spPr>
          <a:xfrm>
            <a:off x="530352" y="2556060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No Message Delay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Standard Deviation of UAV Cell Angle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9410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21A45A-6E26-4C4C-83DC-8C22EBE1B120}"/>
              </a:ext>
            </a:extLst>
          </p:cNvPr>
          <p:cNvSpPr/>
          <p:nvPr/>
        </p:nvSpPr>
        <p:spPr>
          <a:xfrm>
            <a:off x="525877" y="1044557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CB8147C1-2807-4EFB-8E83-5A110505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869A51-864D-8D89-A85D-BBFC74F3C5CE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328415" y="1071000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2610A14-08FF-A796-8B2B-1353F6C8D514}"/>
              </a:ext>
            </a:extLst>
          </p:cNvPr>
          <p:cNvSpPr/>
          <p:nvPr/>
        </p:nvSpPr>
        <p:spPr>
          <a:xfrm>
            <a:off x="3324650" y="2555192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Constant Message Delay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AA8798-4D75-906C-F086-77C6FECCC2BC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6089903" y="1072622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531541-7839-4152-90A7-DFCD726FBE09}"/>
              </a:ext>
            </a:extLst>
          </p:cNvPr>
          <p:cNvSpPr>
            <a:spLocks/>
          </p:cNvSpPr>
          <p:nvPr/>
        </p:nvSpPr>
        <p:spPr>
          <a:xfrm>
            <a:off x="3321997" y="1043389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74429-551E-29C0-9779-BA1BD7D8767D}"/>
              </a:ext>
            </a:extLst>
          </p:cNvPr>
          <p:cNvSpPr/>
          <p:nvPr/>
        </p:nvSpPr>
        <p:spPr>
          <a:xfrm>
            <a:off x="6087259" y="2556060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No of UAVs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F36D8-986C-4246-8A7B-5E119328CA1A}"/>
              </a:ext>
            </a:extLst>
          </p:cNvPr>
          <p:cNvSpPr/>
          <p:nvPr/>
        </p:nvSpPr>
        <p:spPr>
          <a:xfrm>
            <a:off x="6111556" y="1040970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231C93-AC21-3A15-8329-66EF9DD696D2}"/>
              </a:ext>
            </a:extLst>
          </p:cNvPr>
          <p:cNvPicPr>
            <a:picLocks/>
          </p:cNvPicPr>
          <p:nvPr/>
        </p:nvPicPr>
        <p:blipFill>
          <a:blip r:embed="rId6"/>
          <a:srcRect/>
          <a:stretch/>
        </p:blipFill>
        <p:spPr>
          <a:xfrm>
            <a:off x="539496" y="3148795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AA0B6F4-C555-6A7A-D5F5-CB6200CB8E11}"/>
              </a:ext>
            </a:extLst>
          </p:cNvPr>
          <p:cNvSpPr/>
          <p:nvPr/>
        </p:nvSpPr>
        <p:spPr>
          <a:xfrm>
            <a:off x="544165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Radius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8077C0-386E-B682-DC02-81B3E8B773F9}"/>
              </a:ext>
            </a:extLst>
          </p:cNvPr>
          <p:cNvSpPr/>
          <p:nvPr/>
        </p:nvSpPr>
        <p:spPr>
          <a:xfrm>
            <a:off x="530352" y="3120730"/>
            <a:ext cx="2667465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E81E03-BD55-5700-7501-82CD22043CB6}"/>
              </a:ext>
            </a:extLst>
          </p:cNvPr>
          <p:cNvPicPr>
            <a:picLocks/>
          </p:cNvPicPr>
          <p:nvPr/>
        </p:nvPicPr>
        <p:blipFill>
          <a:blip r:embed="rId7"/>
          <a:srcRect/>
          <a:stretch/>
        </p:blipFill>
        <p:spPr>
          <a:xfrm>
            <a:off x="3328416" y="3147173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253F1E-586A-F360-4638-E69B6D59BFE4}"/>
              </a:ext>
            </a:extLst>
          </p:cNvPr>
          <p:cNvSpPr/>
          <p:nvPr/>
        </p:nvSpPr>
        <p:spPr>
          <a:xfrm>
            <a:off x="3328415" y="4631365"/>
            <a:ext cx="2660904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Plume Boundary –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7081BD-D9D6-8EC2-4033-9942BC8DF497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>
          <a:xfrm>
            <a:off x="6089903" y="3145536"/>
            <a:ext cx="2660904" cy="1517904"/>
          </a:xfrm>
          <a:prstGeom prst="rect">
            <a:avLst/>
          </a:prstGeom>
          <a:ln w="3175">
            <a:noFill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A5F71AC-30EF-2513-1D8D-B9B6E757EF97}"/>
              </a:ext>
            </a:extLst>
          </p:cNvPr>
          <p:cNvSpPr>
            <a:spLocks/>
          </p:cNvSpPr>
          <p:nvPr/>
        </p:nvSpPr>
        <p:spPr>
          <a:xfrm>
            <a:off x="3319272" y="3119562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C10503-EFCB-51BD-BEAB-5F745BCD3101}"/>
              </a:ext>
            </a:extLst>
          </p:cNvPr>
          <p:cNvSpPr/>
          <p:nvPr/>
        </p:nvSpPr>
        <p:spPr>
          <a:xfrm>
            <a:off x="6089904" y="4632233"/>
            <a:ext cx="2651760" cy="365760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Variable Initial Radius –  </a:t>
            </a:r>
          </a:p>
          <a:p>
            <a:pPr algn="ctr"/>
            <a:r>
              <a:rPr lang="en-US" sz="1400" dirty="0"/>
              <a:t>Variable Message Delay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0B607D-2841-E051-AA9D-E5ECE09889CC}"/>
              </a:ext>
            </a:extLst>
          </p:cNvPr>
          <p:cNvSpPr/>
          <p:nvPr/>
        </p:nvSpPr>
        <p:spPr>
          <a:xfrm>
            <a:off x="6108192" y="3117143"/>
            <a:ext cx="2670048" cy="192024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8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2"/>
    </mc:Choice>
    <mc:Fallback>
      <p:transition spd="slow" advTm="3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3" grpId="6" animBg="1"/>
      <p:bldP spid="33" grpId="7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7" grpId="6" animBg="1"/>
      <p:bldP spid="37" grpId="7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</p:bldLst>
  </p:timing>
  <p:extLst>
    <p:ext uri="{E180D4A7-C9FB-4DFB-919C-405C955672EB}">
      <p14:showEvtLst xmlns:p14="http://schemas.microsoft.com/office/powerpoint/2010/main">
        <p14:triggerEvt type="onClick" time="7734" objId="16"/>
        <p14:triggerEvt type="onClick" time="10049" objId="19"/>
        <p14:triggerEvt type="onClick" time="11739" objId="34"/>
        <p14:triggerEvt type="onClick" time="19769" objId="36"/>
        <p14:triggerEvt type="onClick" time="28493" objId="34"/>
        <p14:triggerEvt type="onClick" time="32563" objId="36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NUMBER OF UAV – NO MESSAGE DELAY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6D26F-BB03-49E1-9011-0351498C2A5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726288" y="1162642"/>
            <a:ext cx="3616113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CBD06-0CCD-4038-AFD9-89C0495EF5D8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200" y="3111028"/>
            <a:ext cx="36576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D8663-11B1-4ADB-B532-9458A8814010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746515" y="1162642"/>
            <a:ext cx="3613149" cy="1828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21A45A-6E26-4C4C-83DC-8C22EBE1B120}"/>
              </a:ext>
            </a:extLst>
          </p:cNvPr>
          <p:cNvSpPr/>
          <p:nvPr/>
        </p:nvSpPr>
        <p:spPr>
          <a:xfrm>
            <a:off x="724290" y="113276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531541-7839-4152-90A7-DFCD726FBE09}"/>
              </a:ext>
            </a:extLst>
          </p:cNvPr>
          <p:cNvSpPr/>
          <p:nvPr/>
        </p:nvSpPr>
        <p:spPr>
          <a:xfrm>
            <a:off x="4705545" y="114217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F36D8-986C-4246-8A7B-5E119328CA1A}"/>
              </a:ext>
            </a:extLst>
          </p:cNvPr>
          <p:cNvSpPr/>
          <p:nvPr/>
        </p:nvSpPr>
        <p:spPr>
          <a:xfrm>
            <a:off x="2743200" y="310577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CB8147C1-2807-4EFB-8E83-5A1105057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10" grpId="0" animBg="1"/>
      <p:bldP spid="10" grpId="1" animBg="1"/>
      <p:bldP spid="10" grpId="2" animBg="1"/>
      <p:bldP spid="10" grpId="3" animBg="1"/>
      <p:bldP spid="10" grpId="4" animBg="1"/>
      <p:bldP spid="12" grpId="0" animBg="1"/>
      <p:bldP spid="12" grpId="1" animBg="1"/>
      <p:bldP spid="12" grpId="2" animBg="1"/>
      <p:bldP spid="12" grpId="3" animBg="1"/>
      <p:bldP spid="12" grpId="4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21" y="1167544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Study mission-oriented behaviour in UAV platoons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Mission-orientation implies trajectories are adaptively planned by UAVs, cannot be pre-planned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  <a:latin typeface="+mn-lt"/>
              </a:rPr>
              <a:t>In turn requires messages to allow UAVs in platoon to coordinate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  <a:latin typeface="+mn-lt"/>
              </a:rPr>
              <a:t>FOCUS – Study the dependence on Communication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Messages utilized for information exchange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Evaluate relationship between message dependence and task parameters</a:t>
            </a:r>
          </a:p>
          <a:p>
            <a:pPr lvl="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Consider real world challenges like message delay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4289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25"/>
    </mc:Choice>
    <mc:Fallback>
      <p:transition spd="slow" advTm="29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NUMBER OF UAV – CONSTANT MESSAGE DELAY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D6D26F-BB03-49E1-9011-0351498C2A54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745143" y="1171575"/>
            <a:ext cx="3616113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CBD06-0CCD-4038-AFD9-89C0495EF5D8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200" y="3135509"/>
            <a:ext cx="36576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D8663-11B1-4ADB-B532-9458A8814010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784225" y="1171575"/>
            <a:ext cx="3613149" cy="1828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44BB59-C0BB-4D45-B85B-8054C9CC229A}"/>
              </a:ext>
            </a:extLst>
          </p:cNvPr>
          <p:cNvSpPr/>
          <p:nvPr/>
        </p:nvSpPr>
        <p:spPr>
          <a:xfrm>
            <a:off x="724290" y="113276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40CD3A-2659-4B04-9839-8B6A6EFFB94D}"/>
              </a:ext>
            </a:extLst>
          </p:cNvPr>
          <p:cNvSpPr/>
          <p:nvPr/>
        </p:nvSpPr>
        <p:spPr>
          <a:xfrm>
            <a:off x="4705545" y="114217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BBD584-5285-47F5-95B5-500CC697B5FC}"/>
              </a:ext>
            </a:extLst>
          </p:cNvPr>
          <p:cNvSpPr/>
          <p:nvPr/>
        </p:nvSpPr>
        <p:spPr>
          <a:xfrm>
            <a:off x="2743200" y="310577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AE6DD393-6F21-4119-AC52-A432931B6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6" grpId="4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9761E-71BC-4BD7-B32E-41E4FFB6D5A5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781089" y="1171575"/>
            <a:ext cx="3597408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BD969-229D-46B0-B102-71E24BEB8596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726578" y="1171576"/>
            <a:ext cx="360176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29C4D-6652-4B46-B04A-33D0F38297ED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2756594" y="3117710"/>
            <a:ext cx="3643086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F83907-26CA-44E6-A670-01E9F009E406}"/>
              </a:ext>
            </a:extLst>
          </p:cNvPr>
          <p:cNvSpPr/>
          <p:nvPr/>
        </p:nvSpPr>
        <p:spPr>
          <a:xfrm>
            <a:off x="759263" y="1144233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AE7CAD-10C5-43FC-AA7F-CDE88EFB5A53}"/>
              </a:ext>
            </a:extLst>
          </p:cNvPr>
          <p:cNvSpPr/>
          <p:nvPr/>
        </p:nvSpPr>
        <p:spPr>
          <a:xfrm>
            <a:off x="4684389" y="1135539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C0897-5E69-4879-84C0-97B9F0E5B82A}"/>
              </a:ext>
            </a:extLst>
          </p:cNvPr>
          <p:cNvSpPr/>
          <p:nvPr/>
        </p:nvSpPr>
        <p:spPr>
          <a:xfrm>
            <a:off x="2743200" y="310577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UAV GROUP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508D22BF-B212-4DFA-8113-3B58B857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9761E-71BC-4BD7-B32E-41E4FFB6D5A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745683" y="1147094"/>
            <a:ext cx="3613646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BD969-229D-46B0-B102-71E24BEB859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4740226" y="1192678"/>
            <a:ext cx="3618021" cy="1828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5CCE2D-D7E5-4BD0-B2A1-2593F1EB057C}"/>
              </a:ext>
            </a:extLst>
          </p:cNvPr>
          <p:cNvSpPr/>
          <p:nvPr/>
        </p:nvSpPr>
        <p:spPr>
          <a:xfrm>
            <a:off x="731547" y="113993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29C4D-6652-4B46-B04A-33D0F38297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2779504" y="3146012"/>
            <a:ext cx="3659530" cy="1828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1484F8-5641-4B51-ABE5-8A7BD6155DF4}"/>
              </a:ext>
            </a:extLst>
          </p:cNvPr>
          <p:cNvSpPr/>
          <p:nvPr/>
        </p:nvSpPr>
        <p:spPr>
          <a:xfrm>
            <a:off x="4705491" y="1153387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AFAEB5-3388-4102-A691-5A7A18040BB2}"/>
              </a:ext>
            </a:extLst>
          </p:cNvPr>
          <p:cNvSpPr/>
          <p:nvPr/>
        </p:nvSpPr>
        <p:spPr>
          <a:xfrm>
            <a:off x="2743200" y="310577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PLUME RADIUS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95065477-1836-4D1C-9D55-8BC78FF82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8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BD969-229D-46B0-B102-71E24BEB859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4751148" y="1217593"/>
            <a:ext cx="3582113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69761E-71BC-4BD7-B32E-41E4FFB6D5A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779735" y="1200977"/>
            <a:ext cx="3581345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BOUNDARY REGION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29C4D-6652-4B46-B04A-33D0F38297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2743200" y="3150246"/>
            <a:ext cx="3623210" cy="1828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49B940-D69E-40AB-8419-D8EB7F193A9E}"/>
              </a:ext>
            </a:extLst>
          </p:cNvPr>
          <p:cNvSpPr/>
          <p:nvPr/>
        </p:nvSpPr>
        <p:spPr>
          <a:xfrm>
            <a:off x="758072" y="116462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84B36-97A2-4F41-A197-F778ECA3A246}"/>
              </a:ext>
            </a:extLst>
          </p:cNvPr>
          <p:cNvSpPr/>
          <p:nvPr/>
        </p:nvSpPr>
        <p:spPr>
          <a:xfrm>
            <a:off x="4706665" y="1160033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5568C4-3F32-4299-9FEB-0D81B1D8296F}"/>
              </a:ext>
            </a:extLst>
          </p:cNvPr>
          <p:cNvSpPr/>
          <p:nvPr/>
        </p:nvSpPr>
        <p:spPr>
          <a:xfrm>
            <a:off x="2743200" y="313989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B2BAE3A4-FA1D-41E7-B5FE-6A3B20389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9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BD969-229D-46B0-B102-71E24BEB859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4716654" y="1183464"/>
            <a:ext cx="3657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69761E-71BC-4BD7-B32E-41E4FFB6D5A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/>
          <a:stretch/>
        </p:blipFill>
        <p:spPr>
          <a:xfrm>
            <a:off x="805218" y="1185754"/>
            <a:ext cx="36576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INITIAL FIBONACCI SPHERE RADIUS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C29C4D-6652-4B46-B04A-33D0F38297E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/>
          <a:stretch/>
        </p:blipFill>
        <p:spPr>
          <a:xfrm>
            <a:off x="2715063" y="3124910"/>
            <a:ext cx="3657600" cy="1828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FCFD28-A848-4BB9-97C8-B3579AD71D90}"/>
              </a:ext>
            </a:extLst>
          </p:cNvPr>
          <p:cNvSpPr/>
          <p:nvPr/>
        </p:nvSpPr>
        <p:spPr>
          <a:xfrm>
            <a:off x="772288" y="1149107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D2BE66-706E-4543-8132-838482A439D4}"/>
              </a:ext>
            </a:extLst>
          </p:cNvPr>
          <p:cNvSpPr/>
          <p:nvPr/>
        </p:nvSpPr>
        <p:spPr>
          <a:xfrm>
            <a:off x="4698457" y="1141047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528B6-782E-479B-852A-A5F2288A520E}"/>
              </a:ext>
            </a:extLst>
          </p:cNvPr>
          <p:cNvSpPr/>
          <p:nvPr/>
        </p:nvSpPr>
        <p:spPr>
          <a:xfrm>
            <a:off x="2715063" y="310577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3E65F639-372E-4CF5-8E81-0A3843F51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425472C-277E-40D8-98F7-7127BE907A2C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736592" y="3121234"/>
            <a:ext cx="358963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E12E2-4581-41FC-B5B3-B97A0EC63772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777240" y="3118362"/>
            <a:ext cx="3657600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689863-B8BF-4491-8E90-2B6FAE57EE89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4733837" y="1183552"/>
            <a:ext cx="3594504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9A737B-0253-47BF-9415-1E7E16122CE8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80855" y="1197852"/>
            <a:ext cx="3657600" cy="1828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977D46-0C07-44C0-A6CD-DBF125AED15D}"/>
              </a:ext>
            </a:extLst>
          </p:cNvPr>
          <p:cNvSpPr/>
          <p:nvPr/>
        </p:nvSpPr>
        <p:spPr>
          <a:xfrm>
            <a:off x="738466" y="117157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BBDD2-823F-4B05-A180-AC0ECADDD2A9}"/>
              </a:ext>
            </a:extLst>
          </p:cNvPr>
          <p:cNvSpPr/>
          <p:nvPr/>
        </p:nvSpPr>
        <p:spPr>
          <a:xfrm>
            <a:off x="4705545" y="118098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3AB8F-FD58-47F8-B398-EEF1F2B53B94}"/>
              </a:ext>
            </a:extLst>
          </p:cNvPr>
          <p:cNvSpPr/>
          <p:nvPr/>
        </p:nvSpPr>
        <p:spPr>
          <a:xfrm>
            <a:off x="758952" y="314458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5782C7-37A3-48FD-A316-D3D00FAA9AB0}"/>
              </a:ext>
            </a:extLst>
          </p:cNvPr>
          <p:cNvSpPr/>
          <p:nvPr/>
        </p:nvSpPr>
        <p:spPr>
          <a:xfrm>
            <a:off x="4709160" y="3148299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UAV GROUP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508D22BF-B212-4DFA-8113-3B58B8571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3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39A737B-0253-47BF-9415-1E7E16122CE8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773656" y="1150083"/>
            <a:ext cx="3657600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25472C-277E-40D8-98F7-7127BE907A2C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740226" y="3154680"/>
            <a:ext cx="365760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E12E2-4581-41FC-B5B3-B97A0EC63772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777240" y="3153532"/>
            <a:ext cx="3657600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689863-B8BF-4491-8E90-2B6FAE57EE89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4731093" y="1176728"/>
            <a:ext cx="3657600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71D8BF-2F38-4198-A582-94350749A739}"/>
              </a:ext>
            </a:extLst>
          </p:cNvPr>
          <p:cNvSpPr/>
          <p:nvPr/>
        </p:nvSpPr>
        <p:spPr>
          <a:xfrm>
            <a:off x="738466" y="117157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PLUME RADIUS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A03AE-F062-4E20-88DD-CC7B0622231B}"/>
              </a:ext>
            </a:extLst>
          </p:cNvPr>
          <p:cNvSpPr/>
          <p:nvPr/>
        </p:nvSpPr>
        <p:spPr>
          <a:xfrm>
            <a:off x="4705545" y="118098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F030F-851C-4C4D-ABBE-19850B83DDC1}"/>
              </a:ext>
            </a:extLst>
          </p:cNvPr>
          <p:cNvSpPr/>
          <p:nvPr/>
        </p:nvSpPr>
        <p:spPr>
          <a:xfrm>
            <a:off x="758952" y="314458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465E02-DF0A-41F5-AFA5-49023A9EB3B1}"/>
              </a:ext>
            </a:extLst>
          </p:cNvPr>
          <p:cNvSpPr/>
          <p:nvPr/>
        </p:nvSpPr>
        <p:spPr>
          <a:xfrm>
            <a:off x="4709160" y="3148299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95065477-1836-4D1C-9D55-8BC78FF82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39A737B-0253-47BF-9415-1E7E16122CE8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780855" y="1184166"/>
            <a:ext cx="3604059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689863-B8BF-4491-8E90-2B6FAE57EE89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753313" y="1190166"/>
            <a:ext cx="3609832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25472C-277E-40D8-98F7-7127BE907A2C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4753313" y="3164343"/>
            <a:ext cx="3634691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E12E2-4581-41FC-B5B3-B97A0EC6377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93651" y="3139290"/>
            <a:ext cx="3623211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BOUNDARY REGION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3291B5-A133-4151-A976-C743B4F243F8}"/>
              </a:ext>
            </a:extLst>
          </p:cNvPr>
          <p:cNvSpPr/>
          <p:nvPr/>
        </p:nvSpPr>
        <p:spPr>
          <a:xfrm>
            <a:off x="738466" y="117157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CBD5C-3615-46F8-831D-0814278F4EE7}"/>
              </a:ext>
            </a:extLst>
          </p:cNvPr>
          <p:cNvSpPr/>
          <p:nvPr/>
        </p:nvSpPr>
        <p:spPr>
          <a:xfrm>
            <a:off x="4705545" y="118098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4BCCCF-06D2-48AB-A0C3-56E1B7FAC7C3}"/>
              </a:ext>
            </a:extLst>
          </p:cNvPr>
          <p:cNvSpPr/>
          <p:nvPr/>
        </p:nvSpPr>
        <p:spPr>
          <a:xfrm>
            <a:off x="793652" y="3144581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27729B-8306-4D98-A4B5-01EB49C0AE01}"/>
              </a:ext>
            </a:extLst>
          </p:cNvPr>
          <p:cNvSpPr/>
          <p:nvPr/>
        </p:nvSpPr>
        <p:spPr>
          <a:xfrm>
            <a:off x="4740226" y="3148299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B2BAE3A4-FA1D-41E7-B5FE-6A3B20389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39A737B-0253-47BF-9415-1E7E16122CE8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777240" y="1180168"/>
            <a:ext cx="3657600" cy="18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689863-B8BF-4491-8E90-2B6FAE57EE89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4740224" y="1193221"/>
            <a:ext cx="3657600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25472C-277E-40D8-98F7-7127BE907A2C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4740225" y="3154680"/>
            <a:ext cx="3657600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E12E2-4581-41FC-B5B3-B97A0EC6377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77240" y="3133230"/>
            <a:ext cx="3657601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VARIABLE INITIAL FIBONACCI SPHERE RADIUS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4432EB-1FB2-4EA2-9301-C4178E117FED}"/>
              </a:ext>
            </a:extLst>
          </p:cNvPr>
          <p:cNvSpPr/>
          <p:nvPr/>
        </p:nvSpPr>
        <p:spPr>
          <a:xfrm>
            <a:off x="738466" y="1171576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5169D-3F84-4F4D-9821-BE82A9F34ED7}"/>
              </a:ext>
            </a:extLst>
          </p:cNvPr>
          <p:cNvSpPr/>
          <p:nvPr/>
        </p:nvSpPr>
        <p:spPr>
          <a:xfrm>
            <a:off x="4705545" y="1180980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90F3FA-9F77-484E-B6D3-3863FD69490B}"/>
              </a:ext>
            </a:extLst>
          </p:cNvPr>
          <p:cNvSpPr/>
          <p:nvPr/>
        </p:nvSpPr>
        <p:spPr>
          <a:xfrm>
            <a:off x="758952" y="3144581"/>
            <a:ext cx="3657600" cy="1828800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E10E5-C0B6-46E4-A810-5D41857E6753}"/>
              </a:ext>
            </a:extLst>
          </p:cNvPr>
          <p:cNvSpPr/>
          <p:nvPr/>
        </p:nvSpPr>
        <p:spPr>
          <a:xfrm>
            <a:off x="4740226" y="3148299"/>
            <a:ext cx="3657600" cy="1848562"/>
          </a:xfrm>
          <a:prstGeom prst="rect">
            <a:avLst/>
          </a:prstGeom>
          <a:noFill/>
          <a:ln w="76200">
            <a:solidFill>
              <a:srgbClr val="C531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hape, arrow&#10;&#10;Description automatically generated">
            <a:extLst>
              <a:ext uri="{FF2B5EF4-FFF2-40B4-BE49-F238E27FC236}">
                <a16:creationId xmlns:a16="http://schemas.microsoft.com/office/drawing/2014/main" id="{3E65F639-372E-4CF5-8E81-0A3843F51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2" y="4716068"/>
            <a:ext cx="422038" cy="3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700" dirty="0">
                <a:solidFill>
                  <a:srgbClr val="C00000"/>
                </a:solidFill>
              </a:rPr>
              <a:t>We expected confidence intervals with a larger margin of error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700" dirty="0">
                <a:solidFill>
                  <a:srgbClr val="C00000"/>
                </a:solidFill>
              </a:rPr>
              <a:t>In practice, margin of error was very small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700" b="1" dirty="0">
                <a:solidFill>
                  <a:srgbClr val="C00000"/>
                </a:solidFill>
              </a:rPr>
              <a:t>Reason -</a:t>
            </a:r>
            <a:r>
              <a:rPr lang="en-US" sz="2700" dirty="0">
                <a:solidFill>
                  <a:srgbClr val="C00000"/>
                </a:solidFill>
              </a:rPr>
              <a:t> Synchronization in the Stop-Click Phase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700" dirty="0">
                <a:solidFill>
                  <a:srgbClr val="C00000"/>
                </a:solidFill>
              </a:rPr>
              <a:t>UAVs wait for the last member of the group to finish broadcasting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DISCUSSION - CONFIDENCE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03348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  <a:latin typeface="+mn-lt"/>
              </a:rPr>
              <a:t>The algorithmic approach depends on the task chosen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  <a:latin typeface="+mn-lt"/>
              </a:rPr>
              <a:t>Choice of task – </a:t>
            </a:r>
            <a:r>
              <a:rPr lang="en-US" sz="2200" b="1" dirty="0">
                <a:solidFill>
                  <a:srgbClr val="C00000"/>
                </a:solidFill>
                <a:latin typeface="+mn-lt"/>
              </a:rPr>
              <a:t>Plume Wrapping</a:t>
            </a:r>
            <a:endParaRPr lang="en-US" sz="2200" dirty="0">
              <a:solidFill>
                <a:srgbClr val="C00000"/>
              </a:solidFill>
              <a:latin typeface="+mn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Problem of finding the boundary of a </a:t>
            </a:r>
            <a:br>
              <a:rPr lang="en-US" dirty="0">
                <a:solidFill>
                  <a:srgbClr val="C00000"/>
                </a:solidFill>
                <a:latin typeface="+mn-lt"/>
              </a:rPr>
            </a:br>
            <a:r>
              <a:rPr lang="en-US" dirty="0">
                <a:solidFill>
                  <a:srgbClr val="C00000"/>
                </a:solidFill>
                <a:latin typeface="+mn-lt"/>
              </a:rPr>
              <a:t>gaseous, possibly toxic, plume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Multi-UAV communication using messages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Adaptive trajectory planning based on</a:t>
            </a:r>
            <a:br>
              <a:rPr lang="en-US" dirty="0">
                <a:solidFill>
                  <a:srgbClr val="C00000"/>
                </a:solidFill>
                <a:latin typeface="+mn-lt"/>
              </a:rPr>
            </a:br>
            <a:r>
              <a:rPr lang="en-US" dirty="0">
                <a:solidFill>
                  <a:srgbClr val="C00000"/>
                </a:solidFill>
                <a:latin typeface="+mn-lt"/>
              </a:rPr>
              <a:t>dynamic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  <a:latin typeface="+mn-lt"/>
              </a:rPr>
              <a:t>We develop an algorithm to –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Study message dependance on path planning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Investigate the result of bounded variable delay</a:t>
            </a:r>
            <a:br>
              <a:rPr lang="en-US" dirty="0">
                <a:solidFill>
                  <a:srgbClr val="C00000"/>
                </a:solidFill>
                <a:latin typeface="+mn-lt"/>
              </a:rPr>
            </a:br>
            <a:r>
              <a:rPr lang="en-US" dirty="0">
                <a:solidFill>
                  <a:srgbClr val="C00000"/>
                </a:solidFill>
                <a:latin typeface="+mn-lt"/>
              </a:rPr>
              <a:t>in communication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866110A-AB9D-4219-946F-08912E4FA121}"/>
              </a:ext>
            </a:extLst>
          </p:cNvPr>
          <p:cNvSpPr/>
          <p:nvPr/>
        </p:nvSpPr>
        <p:spPr>
          <a:xfrm>
            <a:off x="6189377" y="1707381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168" y="2587196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192" y="2782340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84" y="2601992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120" y="3086606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719" y="2995984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95" y="3073644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77" y="2474504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167" y="2742280"/>
            <a:ext cx="308561" cy="2549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56" y="3179884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596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83"/>
    </mc:Choice>
    <mc:Fallback>
      <p:transition spd="slow" advTm="43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-0.06892 -0.11235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" y="-561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01979 -0.19198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959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19753E-6 L 0.0592 -0.11512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577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-0.12274 -0.00123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-6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23457E-6 L -0.06459 0.11667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583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0.01389 0.1956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978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23457E-6 L 0.05538 0.0901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450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95062E-6 L 0.08281 -0.00525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-27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35802E-6 L -0.02431 -0.06204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DISCUSSION - CONFIDENCE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A64BA7F-7A11-4CEB-88BD-66100AC1CDD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8" y="1168651"/>
            <a:ext cx="8077037" cy="118872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E1106D4-9474-4564-A1F4-016A1A424E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5015" y="2354320"/>
            <a:ext cx="8073970" cy="118872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33686CB-1553-43AB-B67D-A0EE3B234BA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8" y="3543040"/>
            <a:ext cx="8073964" cy="1188720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6187624A-C4FD-4F44-92F4-630571046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75" y="2354320"/>
            <a:ext cx="8057746" cy="11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0.00017 0.23118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4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9.87654E-7 L 0.00035 -0.2311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C00000"/>
                </a:solidFill>
              </a:rPr>
              <a:t>What if we remove the synchronization?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C00000"/>
                </a:solidFill>
              </a:rPr>
              <a:t>Unfortunately the algorithm does not converge in most cases</a:t>
            </a:r>
          </a:p>
          <a:p>
            <a:pPr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C00000"/>
                </a:solidFill>
              </a:rPr>
              <a:t>But in the cases it does ….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DISCUSSION - CONFIDENCE INTERVAL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69CE0DF-A7D8-48B7-A3A6-27846DC7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13" y="1251791"/>
            <a:ext cx="7931974" cy="36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4273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CLOSING REMARKS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8"/>
    </mc:Choice>
    <mc:Fallback>
      <p:transition spd="slow" advTm="171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2921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We have presented a detailed study on communication and coordination in a group of autonomous UAVs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We have evaluated the dependance of the algorithm on information exchange 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And we have shown that a task can be successfully complicated despite presence of variable (bounded) message delays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C00000"/>
                </a:solidFill>
              </a:rPr>
              <a:t>Our findings, however, show that there is a trade-off between ensuring correctness and overall mission delay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SUMMARY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046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52"/>
    </mc:Choice>
    <mc:Fallback>
      <p:transition spd="slow" advTm="6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C99AA13-AF15-4976-8D1C-5CE11C195837}"/>
              </a:ext>
            </a:extLst>
          </p:cNvPr>
          <p:cNvSpPr/>
          <p:nvPr/>
        </p:nvSpPr>
        <p:spPr>
          <a:xfrm>
            <a:off x="614149" y="1227784"/>
            <a:ext cx="4183039" cy="406728"/>
          </a:xfrm>
          <a:prstGeom prst="chevron">
            <a:avLst/>
          </a:prstGeom>
          <a:gradFill flip="none" rotWithShape="1">
            <a:gsLst>
              <a:gs pos="97000">
                <a:srgbClr val="F48583"/>
              </a:gs>
              <a:gs pos="95000">
                <a:srgbClr val="F17F7D"/>
              </a:gs>
              <a:gs pos="89000">
                <a:srgbClr val="E46663"/>
              </a:gs>
              <a:gs pos="64000">
                <a:srgbClr val="CC3D39"/>
              </a:gs>
              <a:gs pos="75000">
                <a:srgbClr val="DC5653"/>
              </a:gs>
              <a:gs pos="48000">
                <a:srgbClr val="C5312D"/>
              </a:gs>
              <a:gs pos="0">
                <a:srgbClr val="C0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Consider Message Loss</a:t>
            </a:r>
            <a:endParaRPr lang="en-US" sz="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0BCEAB73-FFEB-42AD-8446-B83A5414196F}"/>
              </a:ext>
            </a:extLst>
          </p:cNvPr>
          <p:cNvSpPr/>
          <p:nvPr/>
        </p:nvSpPr>
        <p:spPr>
          <a:xfrm>
            <a:off x="614147" y="1831506"/>
            <a:ext cx="4858605" cy="406728"/>
          </a:xfrm>
          <a:prstGeom prst="chevron">
            <a:avLst/>
          </a:prstGeom>
          <a:gradFill flip="none" rotWithShape="1">
            <a:gsLst>
              <a:gs pos="97000">
                <a:srgbClr val="F48583"/>
              </a:gs>
              <a:gs pos="95000">
                <a:srgbClr val="F17F7D"/>
              </a:gs>
              <a:gs pos="89000">
                <a:srgbClr val="E46663"/>
              </a:gs>
              <a:gs pos="64000">
                <a:srgbClr val="CC3D39"/>
              </a:gs>
              <a:gs pos="75000">
                <a:srgbClr val="DC5653"/>
              </a:gs>
              <a:gs pos="48000">
                <a:srgbClr val="C5312D"/>
              </a:gs>
              <a:gs pos="0">
                <a:srgbClr val="C0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Limit Communication Range 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EF6C21A6-B28D-4C4D-9F7D-263820480686}"/>
              </a:ext>
            </a:extLst>
          </p:cNvPr>
          <p:cNvSpPr/>
          <p:nvPr/>
        </p:nvSpPr>
        <p:spPr>
          <a:xfrm>
            <a:off x="614150" y="2472873"/>
            <a:ext cx="5609229" cy="391397"/>
          </a:xfrm>
          <a:prstGeom prst="chevron">
            <a:avLst/>
          </a:prstGeom>
          <a:gradFill flip="none" rotWithShape="1">
            <a:gsLst>
              <a:gs pos="97000">
                <a:srgbClr val="F48583"/>
              </a:gs>
              <a:gs pos="95000">
                <a:srgbClr val="F17F7D"/>
              </a:gs>
              <a:gs pos="89000">
                <a:srgbClr val="E46663"/>
              </a:gs>
              <a:gs pos="64000">
                <a:srgbClr val="CC3D39"/>
              </a:gs>
              <a:gs pos="75000">
                <a:srgbClr val="DC5653"/>
              </a:gs>
              <a:gs pos="48000">
                <a:srgbClr val="C5312D"/>
              </a:gs>
              <a:gs pos="0">
                <a:srgbClr val="C0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r>
              <a:rPr 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Implement Multi-Hop message passing</a:t>
            </a:r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46C9D62-67FE-4527-89E6-44111E17E27A}"/>
              </a:ext>
            </a:extLst>
          </p:cNvPr>
          <p:cNvSpPr/>
          <p:nvPr/>
        </p:nvSpPr>
        <p:spPr>
          <a:xfrm>
            <a:off x="614151" y="3127889"/>
            <a:ext cx="6441742" cy="574742"/>
          </a:xfrm>
          <a:prstGeom prst="chevron">
            <a:avLst/>
          </a:prstGeom>
          <a:gradFill flip="none" rotWithShape="1">
            <a:gsLst>
              <a:gs pos="97000">
                <a:srgbClr val="F48583"/>
              </a:gs>
              <a:gs pos="95000">
                <a:srgbClr val="F17F7D"/>
              </a:gs>
              <a:gs pos="89000">
                <a:srgbClr val="E46663"/>
              </a:gs>
              <a:gs pos="64000">
                <a:srgbClr val="CC3D39"/>
              </a:gs>
              <a:gs pos="75000">
                <a:srgbClr val="DC5653"/>
              </a:gs>
              <a:gs pos="48000">
                <a:srgbClr val="C5312D"/>
              </a:gs>
              <a:gs pos="0">
                <a:srgbClr val="C0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Introduce Parallel Movement of UAVs during Initial Sphere Formation Phase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08F36F6-4C2D-45DB-A77B-8D880732EC14}"/>
              </a:ext>
            </a:extLst>
          </p:cNvPr>
          <p:cNvSpPr/>
          <p:nvPr/>
        </p:nvSpPr>
        <p:spPr>
          <a:xfrm>
            <a:off x="614147" y="3944577"/>
            <a:ext cx="7370123" cy="574742"/>
          </a:xfrm>
          <a:prstGeom prst="chevron">
            <a:avLst/>
          </a:prstGeom>
          <a:gradFill flip="none" rotWithShape="1">
            <a:gsLst>
              <a:gs pos="97000">
                <a:srgbClr val="F48583"/>
              </a:gs>
              <a:gs pos="95000">
                <a:srgbClr val="F17F7D"/>
              </a:gs>
              <a:gs pos="89000">
                <a:srgbClr val="E46663"/>
              </a:gs>
              <a:gs pos="64000">
                <a:srgbClr val="CC3D39"/>
              </a:gs>
              <a:gs pos="75000">
                <a:srgbClr val="DC5653"/>
              </a:gs>
              <a:gs pos="48000">
                <a:srgbClr val="C5312D"/>
              </a:gs>
              <a:gs pos="0">
                <a:srgbClr val="C0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Study other problems in general area of communication for aerial platoon coordination</a:t>
            </a:r>
          </a:p>
        </p:txBody>
      </p:sp>
    </p:spTree>
    <p:extLst>
      <p:ext uri="{BB962C8B-B14F-4D97-AF65-F5344CB8AC3E}">
        <p14:creationId xmlns:p14="http://schemas.microsoft.com/office/powerpoint/2010/main" val="398783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58D8-0B54-4EFC-B0F8-E739546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2817"/>
            <a:ext cx="8229600" cy="801290"/>
          </a:xfrm>
        </p:spPr>
        <p:txBody>
          <a:bodyPr/>
          <a:lstStyle/>
          <a:p>
            <a:r>
              <a:rPr lang="en-US" sz="4800" dirty="0">
                <a:solidFill>
                  <a:srgbClr val="C5312D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8C1D1-8688-4AC1-98A6-8B48EE49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5"/>
    </mc:Choice>
    <mc:Fallback>
      <p:transition spd="slow" advTm="81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WHY PLUME WRAPPING?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6972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Plume wrapping is a practical problem in real world scenario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Problem solution requires a fully autonomous UAV group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Communication between UAVs is essential to coordinate decisions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Adaptive path planning based on dynamically sensed data</a:t>
            </a:r>
            <a:endParaRPr lang="en-US" sz="27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235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57"/>
    </mc:Choice>
    <mc:Fallback>
      <p:transition spd="slow" advTm="27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196972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The plume is spherical in shape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The concentration is monotonically decreasing from the center to the boundary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High level abstraction of communication medium has been considered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UAV platoon starts from an arbitrary location inside the plume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Each UAV has a unique ID, represented by a numerical value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The ID Numbers are sequential, starting from 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95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9"/>
    </mc:Choice>
    <mc:Fallback>
      <p:transition spd="slow" advTm="2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282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ALGORITHM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2"/>
    </mc:Choice>
    <mc:Fallback>
      <p:transition spd="slow" advTm="30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F866110A-AB9D-4219-946F-08912E4FA121}"/>
              </a:ext>
            </a:extLst>
          </p:cNvPr>
          <p:cNvSpPr/>
          <p:nvPr/>
        </p:nvSpPr>
        <p:spPr>
          <a:xfrm>
            <a:off x="6266112" y="1525175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B8F5D3-61EA-4BE0-A029-6679533AA594}"/>
              </a:ext>
            </a:extLst>
          </p:cNvPr>
          <p:cNvSpPr/>
          <p:nvPr/>
        </p:nvSpPr>
        <p:spPr>
          <a:xfrm>
            <a:off x="7495201" y="1812337"/>
            <a:ext cx="1152261" cy="114848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3702A7D-363C-4E62-9875-B9E84E085DD0}"/>
              </a:ext>
            </a:extLst>
          </p:cNvPr>
          <p:cNvSpPr/>
          <p:nvPr/>
        </p:nvSpPr>
        <p:spPr>
          <a:xfrm>
            <a:off x="7661412" y="1933558"/>
            <a:ext cx="1152261" cy="114848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503623-3AAF-4DD8-9E34-FF8E5167F278}"/>
              </a:ext>
            </a:extLst>
          </p:cNvPr>
          <p:cNvSpPr/>
          <p:nvPr/>
        </p:nvSpPr>
        <p:spPr>
          <a:xfrm>
            <a:off x="7876977" y="1880235"/>
            <a:ext cx="647959" cy="60296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205048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A single UAV detects the boundary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Every other UAV moves to form a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sphere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The sphere </a:t>
            </a:r>
            <a:r>
              <a:rPr lang="en-US" sz="2800" i="1" dirty="0">
                <a:solidFill>
                  <a:srgbClr val="C00000"/>
                </a:solidFill>
              </a:rPr>
              <a:t>Expands</a:t>
            </a:r>
            <a:r>
              <a:rPr lang="en-US" sz="2800" dirty="0">
                <a:solidFill>
                  <a:srgbClr val="C00000"/>
                </a:solidFill>
              </a:rPr>
              <a:t> and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i="1" dirty="0">
                <a:solidFill>
                  <a:srgbClr val="C00000"/>
                </a:solidFill>
              </a:rPr>
              <a:t>Rotates </a:t>
            </a:r>
            <a:r>
              <a:rPr lang="en-US" sz="2800" dirty="0">
                <a:solidFill>
                  <a:srgbClr val="C00000"/>
                </a:solidFill>
              </a:rPr>
              <a:t>till the plume is 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surrounded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C00000"/>
                </a:solidFill>
              </a:rPr>
              <a:t>Stops when every UAV reaches the boundary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97" y="2411646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43" y="2600134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19" y="2419786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204" y="2602189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436" y="2808845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86" y="2808845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554" y="2419786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077" y="2614316"/>
            <a:ext cx="308561" cy="2549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71" y="2808845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971C8A-5491-40F1-9451-B7CCB1878C9D}"/>
              </a:ext>
            </a:extLst>
          </p:cNvPr>
          <p:cNvSpPr/>
          <p:nvPr/>
        </p:nvSpPr>
        <p:spPr>
          <a:xfrm rot="20420068">
            <a:off x="8671313" y="2011431"/>
            <a:ext cx="345701" cy="929836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305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41"/>
    </mc:Choice>
    <mc:Fallback>
      <p:transition spd="slow" advTm="4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7284E-6 L 0.05763 -0.11018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-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1.48148E-6 L 0.06545 -0.10587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530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7284E-6 L 0.06822 -0.1135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-567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31 L 0.07188 -0.10278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515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0.07014 -0.10031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50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9.87654E-7 L 0.06511 -0.08549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429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05955 -0.10833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5432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07084 -0.1138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571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7448 -0.1034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58 -0.10401 L 0.03264 -0.02469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395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188 -0.10278 L 0.05677 0.01142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571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22 -0.11358 L 0.02552 -0.09259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104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48 -0.1034 L 0.0743 -0.04537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90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4783 L 0.07761 0.03982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4" y="438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4 -0.10031 L 0.08073 0.021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608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98 -0.10833 L 0.13126 -0.05216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274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8 -0.15155 L 0.08976 -0.14352 " pathEditMode="relative" rAng="0" ptsTypes="AA">
                                      <p:cBhvr>
                                        <p:cTn id="9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4 -0.02469 L 0.02569 -0.08982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-327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77 0.01111 L 0.03264 -0.02469 " pathEditMode="relative" rAng="0" ptsTypes="AA">
                                      <p:cBhvr>
                                        <p:cTn id="11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-179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-0.09259 L 0.04357 -0.13673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-2222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4537 L 0.05625 -0.07778 " pathEditMode="relative" rAng="0" ptsTypes="AA">
                                      <p:cBhvr>
                                        <p:cTn id="12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163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0.0216 L 0.0408 -0.01296 " pathEditMode="relative" rAng="0" ptsTypes="AA">
                                      <p:cBhvr>
                                        <p:cTn id="12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-1728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 0.00216 L 0.05053 0.00494 " pathEditMode="relative" rAng="0" ptsTypes="AA">
                                      <p:cBhvr>
                                        <p:cTn id="12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12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8 -0.10586 L 0.0849 -0.06419 " pathEditMode="relative" rAng="0" ptsTypes="AA">
                                      <p:cBhvr>
                                        <p:cTn id="1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2068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983 -0.05216 L 0.06614 -0.03549 " pathEditMode="relative" rAng="0" ptsTypes="AA">
                                      <p:cBhvr>
                                        <p:cTn id="12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6" grpId="0" animBg="1"/>
      <p:bldP spid="16" grpId="1" animBg="1"/>
      <p:bldP spid="20" grpId="0" animBg="1"/>
      <p:bldP spid="20" grpId="1" animBg="1"/>
      <p:bldP spid="18" grpId="0" animBg="1"/>
      <p:bldP spid="18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34D66F-418A-4019-A182-D90A4D999EED}"/>
              </a:ext>
            </a:extLst>
          </p:cNvPr>
          <p:cNvSpPr/>
          <p:nvPr/>
        </p:nvSpPr>
        <p:spPr>
          <a:xfrm>
            <a:off x="578240" y="1136960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992681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Initialization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87DC6B-A0B4-40E9-9FD8-ECA6420FB806}"/>
              </a:ext>
            </a:extLst>
          </p:cNvPr>
          <p:cNvSpPr/>
          <p:nvPr/>
        </p:nvSpPr>
        <p:spPr>
          <a:xfrm>
            <a:off x="986672" y="2056116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7238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Initial Sphere Formation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443E0C-9EC7-4CBE-8241-F18AC374019F}"/>
              </a:ext>
            </a:extLst>
          </p:cNvPr>
          <p:cNvSpPr/>
          <p:nvPr/>
        </p:nvSpPr>
        <p:spPr>
          <a:xfrm>
            <a:off x="1389008" y="2975273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1142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Stop-Click Phase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B55932-2B2F-4CD8-AB90-8FD72FA7F1A2}"/>
              </a:ext>
            </a:extLst>
          </p:cNvPr>
          <p:cNvSpPr/>
          <p:nvPr/>
        </p:nvSpPr>
        <p:spPr>
          <a:xfrm>
            <a:off x="1797440" y="3894430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7238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Termination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7712F2-B683-42B8-AE46-91D306D5B0F4}"/>
              </a:ext>
            </a:extLst>
          </p:cNvPr>
          <p:cNvSpPr/>
          <p:nvPr/>
        </p:nvSpPr>
        <p:spPr>
          <a:xfrm>
            <a:off x="4949503" y="1732644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07BF9E-9D06-4CFA-AF61-FB552D95569E}"/>
              </a:ext>
            </a:extLst>
          </p:cNvPr>
          <p:cNvSpPr/>
          <p:nvPr/>
        </p:nvSpPr>
        <p:spPr>
          <a:xfrm>
            <a:off x="5357935" y="2651800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C08CCD-2BD2-4DB0-A59C-7C5B06AA2896}"/>
              </a:ext>
            </a:extLst>
          </p:cNvPr>
          <p:cNvSpPr/>
          <p:nvPr/>
        </p:nvSpPr>
        <p:spPr>
          <a:xfrm>
            <a:off x="5760271" y="3570957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</p:spTree>
    <p:extLst>
      <p:ext uri="{BB962C8B-B14F-4D97-AF65-F5344CB8AC3E}">
        <p14:creationId xmlns:p14="http://schemas.microsoft.com/office/powerpoint/2010/main" val="318114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41"/>
    </mc:Choice>
    <mc:Fallback>
      <p:transition spd="slow" advTm="1234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4.6|3.9|10.4|1.8|6.9|2|2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4|17.4|15.8|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4.8|11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3|6.6|3.6|10.7|4.3|2.5|3.2|4.3|5.2|9.1|4|2.5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3|2.4|1.9|5.1|0.8|9.6|6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5|4.7|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6|3.5|2.5|15.9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9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8|2.5|2.1|4.2|1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5.3|10.1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1|3.5|7.4|14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5.2|3.5|3.7|4.6|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5.7|6.7"/>
</p:tagLst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ncstate-ppt-template-16x9-horizontal-left-brick</Template>
  <TotalTime>9823</TotalTime>
  <Words>1568</Words>
  <Application>Microsoft Office PowerPoint</Application>
  <PresentationFormat>On-screen Show (16:9)</PresentationFormat>
  <Paragraphs>319</Paragraphs>
  <Slides>45</Slides>
  <Notes>1</Notes>
  <HiddenSlides>15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Trebuchet MS</vt:lpstr>
      <vt:lpstr>Wingdings</vt:lpstr>
      <vt:lpstr>NCStateU-horizontal-left-logo</vt:lpstr>
      <vt:lpstr>Studying the Effect of Network Latency  on an Adaptive Coordinated Path  Planning Algorithm for UAV Platoons</vt:lpstr>
      <vt:lpstr>INTRODUCTION</vt:lpstr>
      <vt:lpstr>OBJECTIVES</vt:lpstr>
      <vt:lpstr>METHODOLOGY</vt:lpstr>
      <vt:lpstr>WHY PLUME WRAPPING?</vt:lpstr>
      <vt:lpstr>ASSUMPTIONS</vt:lpstr>
      <vt:lpstr>PowerPoint Presentation</vt:lpstr>
      <vt:lpstr>OUTLINE</vt:lpstr>
      <vt:lpstr>DESIGN</vt:lpstr>
      <vt:lpstr>INITIALIZATION</vt:lpstr>
      <vt:lpstr>INITIAL SPHERE FORMATION</vt:lpstr>
      <vt:lpstr>PLACING N POINTS ON A SPHERE </vt:lpstr>
      <vt:lpstr>EXPANSION &amp; ROTATION</vt:lpstr>
      <vt:lpstr>EXPANSION &amp; ROTATION – INITIAL APPROACH</vt:lpstr>
      <vt:lpstr>STOP-CLICK PHASE</vt:lpstr>
      <vt:lpstr>STOP-CLICK PHASE</vt:lpstr>
      <vt:lpstr>INITIAL APPROACH vs STOP-CLICK PHASE</vt:lpstr>
      <vt:lpstr>TERMINATION</vt:lpstr>
      <vt:lpstr>WORKING EXAMPLE</vt:lpstr>
      <vt:lpstr>PowerPoint Presentation</vt:lpstr>
      <vt:lpstr>SIMULATION ENVIRONMENT</vt:lpstr>
      <vt:lpstr>SIMULATION CRITERIA</vt:lpstr>
      <vt:lpstr>TESTING SCENARIO</vt:lpstr>
      <vt:lpstr>MESSAGE DELAY</vt:lpstr>
      <vt:lpstr>MESSAGE DELAY DISTRIBUTION</vt:lpstr>
      <vt:lpstr>Time Taken</vt:lpstr>
      <vt:lpstr>Total No of Messages</vt:lpstr>
      <vt:lpstr>Standard Deviation of UAV Cell Angle</vt:lpstr>
      <vt:lpstr>NUMBER OF UAV – NO MESSAGE DELAY</vt:lpstr>
      <vt:lpstr>NUMBER OF UAV – CONSTANT MESSAGE DELAY</vt:lpstr>
      <vt:lpstr>VARIABLE UAV GROUP SIZE</vt:lpstr>
      <vt:lpstr>VARIABLE PLUME RADIUS</vt:lpstr>
      <vt:lpstr>VARIABLE BOUNDARY REGION</vt:lpstr>
      <vt:lpstr>VARIABLE INITIAL FIBONACCI SPHERE RADIUS</vt:lpstr>
      <vt:lpstr>VARIABLE UAV GROUP SIZE</vt:lpstr>
      <vt:lpstr>VARIABLE PLUME RADIUS</vt:lpstr>
      <vt:lpstr>VARIABLE BOUNDARY REGION</vt:lpstr>
      <vt:lpstr>VARIABLE INITIAL FIBONACCI SPHERE RADIUS</vt:lpstr>
      <vt:lpstr>DISCUSSION - CONFIDENCE INTERVAL</vt:lpstr>
      <vt:lpstr>DISCUSSION - CONFIDENCE INTERVAL</vt:lpstr>
      <vt:lpstr>DISCUSSION - CONFIDENCE INTERVAL</vt:lpstr>
      <vt:lpstr>PowerPoint Presentation</vt:lpstr>
      <vt:lpstr>SUMMARY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Trajectory Planning in a  Group of Autonomous Unmanned Aerial  Vehicles for Plume Boundary Wrapping</dc:title>
  <dc:creator>Baisakhi Chatterjee</dc:creator>
  <cp:lastModifiedBy>Baisakhi Chatterjee</cp:lastModifiedBy>
  <cp:revision>148</cp:revision>
  <dcterms:created xsi:type="dcterms:W3CDTF">2022-04-13T17:19:05Z</dcterms:created>
  <dcterms:modified xsi:type="dcterms:W3CDTF">2022-07-01T08:13:42Z</dcterms:modified>
</cp:coreProperties>
</file>